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9" r:id="rId5"/>
    <p:sldId id="280" r:id="rId6"/>
    <p:sldId id="263" r:id="rId7"/>
    <p:sldId id="273" r:id="rId8"/>
    <p:sldId id="277" r:id="rId9"/>
    <p:sldId id="278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8" autoAdjust="0"/>
  </p:normalViewPr>
  <p:slideViewPr>
    <p:cSldViewPr snapToGrid="0">
      <p:cViewPr varScale="1">
        <p:scale>
          <a:sx n="128" d="100"/>
          <a:sy n="128" d="100"/>
        </p:scale>
        <p:origin x="22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8D73-0793-471A-80D4-314F52DFDC43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90FF3-A654-4223-98BC-EABCF1CC2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3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4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4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8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9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1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0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C8D6-698E-4CD7-A42C-7C7363EDD938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1785-A422-4C79-B01A-834C98CE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9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rken-instituty.kz/ru/akciya-dosbollaj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9805" y="505573"/>
            <a:ext cx="6372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РЕСПУБЛИКАСЫНЫҢ ОҚУ-АҒАРТУ МИНИСТРЛІГІ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«ӨРКЕН» БАЛАЛАРДЫҢ ӘЛ-АУҚАТЫН АРТТЫРУ ҰЛТТЫҚ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ҒЫЛЫМИ- ПРАКТИКАЛЫҚ ИНСТИТУТЫ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080736" y="9497"/>
            <a:ext cx="45719" cy="2189288"/>
          </a:xfrm>
          <a:prstGeom prst="rect">
            <a:avLst/>
          </a:prstGeom>
          <a:solidFill>
            <a:srgbClr val="37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3122" y="2361883"/>
            <a:ext cx="12192000" cy="20847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3742" y="2666549"/>
            <a:ext cx="6764510" cy="14754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реализации программы профилактики травли (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ДосболLIKE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2166" y="6124016"/>
            <a:ext cx="180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АЛМАТЫ 2025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H="1" flipV="1">
            <a:off x="9997813" y="538699"/>
            <a:ext cx="67729" cy="1823184"/>
          </a:xfrm>
          <a:prstGeom prst="rect">
            <a:avLst/>
          </a:prstGeom>
          <a:solidFill>
            <a:srgbClr val="37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V="1">
            <a:off x="2126455" y="1471679"/>
            <a:ext cx="7871359" cy="45719"/>
          </a:xfrm>
          <a:prstGeom prst="rect">
            <a:avLst/>
          </a:prstGeom>
          <a:solidFill>
            <a:srgbClr val="37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310" y="529293"/>
            <a:ext cx="923298" cy="9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7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2" y="98854"/>
            <a:ext cx="10495005" cy="54622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51497" y="5814539"/>
            <a:ext cx="4979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3"/>
              </a:rPr>
              <a:t>https://orken-instituty.kz/ru/akciya-dosbollajk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73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49" y="1769970"/>
            <a:ext cx="5026073" cy="50260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420904"/>
            <a:ext cx="12192000" cy="792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0587" y="586892"/>
            <a:ext cx="10410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программы «ДОСБОЛLIKE»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0588" y="1691001"/>
            <a:ext cx="10882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Цель программы: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/>
              <a:t>создание системы профилактики и эффективного противодействия травле (</a:t>
            </a:r>
            <a:r>
              <a:rPr lang="ru-RU" sz="1600" dirty="0" err="1"/>
              <a:t>буллингу</a:t>
            </a:r>
            <a:r>
              <a:rPr lang="ru-RU" sz="1600" dirty="0"/>
              <a:t>) обучающихся в организации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0588" y="2535200"/>
            <a:ext cx="65311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организационные мероприятия по созданию системы профилактики и противодействия травле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обучение для администрации, педагогов и сотрудников по профилактике и реагированию на травлю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обучающихся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созданию благоприятного социально-психологического климата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диагностику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климата в классах, в организации образования в целом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зоны возможных конфликтов в организации образования (раздевалки, рекреации, туалеты, территория ОО и др.), оборудовать видеокамерами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1"/>
          <p:cNvSpPr/>
          <p:nvPr/>
        </p:nvSpPr>
        <p:spPr>
          <a:xfrm>
            <a:off x="478262" y="1804765"/>
            <a:ext cx="45719" cy="5053235"/>
          </a:xfrm>
          <a:prstGeom prst="roundRect">
            <a:avLst>
              <a:gd name="adj" fmla="val 103136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Shape 3"/>
          <p:cNvSpPr/>
          <p:nvPr/>
        </p:nvSpPr>
        <p:spPr>
          <a:xfrm>
            <a:off x="324314" y="1691001"/>
            <a:ext cx="338008" cy="353616"/>
          </a:xfrm>
          <a:prstGeom prst="roundRect">
            <a:avLst>
              <a:gd name="adj" fmla="val 6667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Text 4"/>
          <p:cNvSpPr/>
          <p:nvPr/>
        </p:nvSpPr>
        <p:spPr>
          <a:xfrm>
            <a:off x="380648" y="1769970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r>
              <a:rPr lang="en-US" sz="1850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1850" dirty="0"/>
          </a:p>
        </p:txBody>
      </p:sp>
      <p:sp>
        <p:nvSpPr>
          <p:cNvPr id="14" name="Shape 8"/>
          <p:cNvSpPr/>
          <p:nvPr/>
        </p:nvSpPr>
        <p:spPr>
          <a:xfrm>
            <a:off x="335743" y="3895307"/>
            <a:ext cx="338008" cy="353616"/>
          </a:xfrm>
          <a:prstGeom prst="roundRect">
            <a:avLst>
              <a:gd name="adj" fmla="val 6667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Text 9"/>
          <p:cNvSpPr/>
          <p:nvPr/>
        </p:nvSpPr>
        <p:spPr>
          <a:xfrm>
            <a:off x="394679" y="3966091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r>
              <a:rPr lang="en-US" sz="1850" dirty="0">
                <a:solidFill>
                  <a:schemeClr val="bg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18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9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36" y="3000652"/>
            <a:ext cx="5580464" cy="37203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0588" y="2369738"/>
            <a:ext cx="599770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организации образования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антибуллинговую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алгоритм незамедлительного реагирования на признаки травли (буллинга)  в организации образовании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проведение занятий с родителями по профилактике травл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/буллинга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ЦППР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информационные ресурсы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официального сайта НАО «ННПИБД «</a:t>
            </a: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профилактики травл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endParaRPr lang="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600" dirty="0"/>
              <a:t>организовать </a:t>
            </a:r>
            <a:r>
              <a:rPr lang="ru-RU" sz="1600" dirty="0"/>
              <a:t>проектную деятельность обучающихся </a:t>
            </a:r>
            <a:r>
              <a:rPr lang="x-none" sz="1600" dirty="0"/>
              <a:t>с 1 по 11 класс на основе занятий по развитию СЭН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466385"/>
            <a:ext cx="12192000" cy="792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0588" y="678036"/>
            <a:ext cx="10410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программы «ДОСБОЛLIKE»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588" y="1691001"/>
            <a:ext cx="10961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профилактики и эффективного противодействия травле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обучающихся в организации образования</a:t>
            </a:r>
          </a:p>
        </p:txBody>
      </p:sp>
      <p:sp>
        <p:nvSpPr>
          <p:cNvPr id="7" name="Shape 1"/>
          <p:cNvSpPr/>
          <p:nvPr/>
        </p:nvSpPr>
        <p:spPr>
          <a:xfrm>
            <a:off x="478262" y="1804765"/>
            <a:ext cx="45719" cy="5053235"/>
          </a:xfrm>
          <a:prstGeom prst="roundRect">
            <a:avLst>
              <a:gd name="adj" fmla="val 103136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8" name="Shape 3"/>
          <p:cNvSpPr/>
          <p:nvPr/>
        </p:nvSpPr>
        <p:spPr>
          <a:xfrm>
            <a:off x="324314" y="1691001"/>
            <a:ext cx="338008" cy="353616"/>
          </a:xfrm>
          <a:prstGeom prst="roundRect">
            <a:avLst>
              <a:gd name="adj" fmla="val 6667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4"/>
          <p:cNvSpPr/>
          <p:nvPr/>
        </p:nvSpPr>
        <p:spPr>
          <a:xfrm>
            <a:off x="386424" y="1769970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r>
              <a:rPr lang="en-US" sz="1850" dirty="0">
                <a:solidFill>
                  <a:schemeClr val="bg1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10" name="Shape 8"/>
          <p:cNvSpPr/>
          <p:nvPr/>
        </p:nvSpPr>
        <p:spPr>
          <a:xfrm>
            <a:off x="335743" y="3895307"/>
            <a:ext cx="338008" cy="353616"/>
          </a:xfrm>
          <a:prstGeom prst="roundRect">
            <a:avLst>
              <a:gd name="adj" fmla="val 6667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Text 9"/>
          <p:cNvSpPr/>
          <p:nvPr/>
        </p:nvSpPr>
        <p:spPr>
          <a:xfrm>
            <a:off x="394679" y="3966091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r>
              <a:rPr lang="en-US" sz="1850" dirty="0"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351961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81936"/>
            <a:ext cx="12192000" cy="792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0588" y="678036"/>
            <a:ext cx="10410825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7. </a:t>
            </a:r>
            <a:r>
              <a:rPr lang="ru-RU" b="1" kern="100" dirty="0" err="1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Қосымшалар</a:t>
            </a:r>
            <a:endParaRPr lang="ru-RU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1735828"/>
            <a:ext cx="165751" cy="9184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4225" y="2920497"/>
            <a:ext cx="4620176" cy="4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5600" y="3131109"/>
            <a:ext cx="165751" cy="26346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4225" y="5975000"/>
            <a:ext cx="4620176" cy="4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04" y="1850797"/>
            <a:ext cx="3532424" cy="3532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6448" y="1196776"/>
            <a:ext cx="6096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приложение. Положение о команде по противодействию </a:t>
            </a:r>
            <a:r>
              <a:rPr lang="ru-RU" dirty="0" err="1"/>
              <a:t>буллингу</a:t>
            </a:r>
            <a:r>
              <a:rPr lang="ru-RU" dirty="0"/>
              <a:t> </a:t>
            </a:r>
            <a:endParaRPr lang="" dirty="0"/>
          </a:p>
          <a:p>
            <a:r>
              <a:rPr lang="ru-RU" dirty="0"/>
              <a:t>2 – приложение. Перечень внутришкольных актов </a:t>
            </a:r>
          </a:p>
          <a:p>
            <a:r>
              <a:rPr lang="ru-RU" dirty="0"/>
              <a:t>3 – приложение. Алгоритм немедленного реагирования при выявлении признаков травли (</a:t>
            </a:r>
            <a:r>
              <a:rPr lang="ru-RU" dirty="0" err="1"/>
              <a:t>буллинга</a:t>
            </a:r>
            <a:r>
              <a:rPr lang="ru-RU" dirty="0"/>
              <a:t>) в отношении обучающихся </a:t>
            </a:r>
          </a:p>
          <a:p>
            <a:r>
              <a:rPr lang="ru-RU" dirty="0"/>
              <a:t>4 – приложение. Разработка вводного семинара для педагогов </a:t>
            </a:r>
          </a:p>
          <a:p>
            <a:r>
              <a:rPr lang="ru-RU" dirty="0"/>
              <a:t>5 – приложение. Разработка семинаров для сотрудников образовательных организаций </a:t>
            </a:r>
          </a:p>
          <a:p>
            <a:r>
              <a:rPr lang="ru-RU" dirty="0"/>
              <a:t>6 – приложение. Разработка занятий для родителей учащихся 1–4, 5–9, 10–11 классов</a:t>
            </a:r>
          </a:p>
          <a:p>
            <a:r>
              <a:rPr lang="ru-RU" dirty="0"/>
              <a:t> 7 – приложение. Инструкция по организации проектной деятельности на основе занятий для учащихся 1–11 классов в рамках программы профилактики </a:t>
            </a:r>
            <a:r>
              <a:rPr lang="ru-RU" dirty="0" err="1"/>
              <a:t>буллинга</a:t>
            </a:r>
            <a:r>
              <a:rPr lang="ru-RU" dirty="0"/>
              <a:t> «</a:t>
            </a:r>
            <a:r>
              <a:rPr lang="ru-RU" dirty="0" err="1"/>
              <a:t>ДосболLIKE</a:t>
            </a:r>
            <a:r>
              <a:rPr lang="ru-RU" dirty="0"/>
              <a:t>» 8 – приложение. Материалы для диагностики и мониторинга </a:t>
            </a:r>
          </a:p>
          <a:p>
            <a:r>
              <a:rPr lang="ru-RU" dirty="0"/>
              <a:t>9 – приложение. Инструкция по использованию приложения «О чём я не говорю» 10 – приложение. Психолого-педагогическая поддержка деятельности педагогического коллектива по развитию социально-эмоциональных навыков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176410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466385"/>
            <a:ext cx="12192000" cy="792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0588" y="678036"/>
            <a:ext cx="10410825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7. Приложение </a:t>
            </a:r>
            <a:endParaRPr lang="ru-RU" sz="14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1735828"/>
            <a:ext cx="165751" cy="9184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4225" y="2920497"/>
            <a:ext cx="4620176" cy="4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5600" y="3131109"/>
            <a:ext cx="165751" cy="26346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4225" y="5975000"/>
            <a:ext cx="4620176" cy="4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04" y="1850797"/>
            <a:ext cx="3532424" cy="3532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4225" y="1470670"/>
            <a:ext cx="7872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– приложение. Положение о команде по противодействию </a:t>
            </a:r>
            <a:r>
              <a:rPr lang="ru-RU" dirty="0" err="1"/>
              <a:t>буллингу</a:t>
            </a:r>
            <a:r>
              <a:rPr lang="ru-RU" dirty="0"/>
              <a:t> </a:t>
            </a:r>
            <a:endParaRPr lang="" dirty="0"/>
          </a:p>
          <a:p>
            <a:r>
              <a:rPr lang="ru-RU" dirty="0"/>
              <a:t>2 – приложение. Перечень </a:t>
            </a:r>
            <a:r>
              <a:rPr lang="ru-RU" dirty="0" err="1"/>
              <a:t>внутришкольных</a:t>
            </a:r>
            <a:r>
              <a:rPr lang="ru-RU" dirty="0"/>
              <a:t> актов 3 – приложение. Алгоритм немедленного реагирования при выявлении признаков травли (</a:t>
            </a:r>
            <a:r>
              <a:rPr lang="ru-RU" dirty="0" err="1"/>
              <a:t>буллинга</a:t>
            </a:r>
            <a:r>
              <a:rPr lang="ru-RU" dirty="0"/>
              <a:t>) в отношении обучающихся 4 – приложение. Разработка вводного семинара для педагогов 5 – приложение. Разработка семинаров для сотрудников образовательных организаций 6 – приложение. Разработка занятий для родителей учащихся 1–4, 5–9, 10–11 классов </a:t>
            </a:r>
          </a:p>
          <a:p>
            <a:r>
              <a:rPr lang="ru-RU" dirty="0"/>
              <a:t>7 – приложение. Инструкция по организации проектной деятельности на основе занятий для учащихся 1–11 классов в рамках программы профилактики </a:t>
            </a:r>
            <a:r>
              <a:rPr lang="ru-RU" dirty="0" err="1"/>
              <a:t>буллинга</a:t>
            </a:r>
            <a:r>
              <a:rPr lang="ru-RU" dirty="0"/>
              <a:t> «</a:t>
            </a:r>
            <a:r>
              <a:rPr lang="ru-RU" dirty="0" err="1"/>
              <a:t>ДосболLIKE</a:t>
            </a:r>
            <a:r>
              <a:rPr lang="ru-RU" dirty="0"/>
              <a:t>» </a:t>
            </a:r>
          </a:p>
          <a:p>
            <a:r>
              <a:rPr lang="ru-RU" dirty="0"/>
              <a:t>8 – приложение. Материалы для диагностики и мониторинга </a:t>
            </a:r>
          </a:p>
          <a:p>
            <a:r>
              <a:rPr lang="ru-RU" dirty="0"/>
              <a:t>9 – приложение. Инструкция по использованию приложения «О чём я не говорю»</a:t>
            </a:r>
          </a:p>
          <a:p>
            <a:r>
              <a:rPr lang="ru-RU" dirty="0"/>
              <a:t> 10 – приложение. Психолого-педагогическая поддержка деятельности педагогического коллектива по развитию социально-эмоциональных навыков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41203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1507"/>
            <a:ext cx="12192000" cy="1038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0587" y="154440"/>
            <a:ext cx="10410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программы по предотвращению травли (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среди учащихся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8035"/>
              </p:ext>
            </p:extLst>
          </p:nvPr>
        </p:nvGraphicFramePr>
        <p:xfrm>
          <a:off x="213519" y="1149703"/>
          <a:ext cx="11764962" cy="5214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4686">
                  <a:extLst>
                    <a:ext uri="{9D8B030D-6E8A-4147-A177-3AD203B41FA5}">
                      <a16:colId xmlns:a16="http://schemas.microsoft.com/office/drawing/2014/main" val="1743532265"/>
                    </a:ext>
                  </a:extLst>
                </a:gridCol>
                <a:gridCol w="2955348">
                  <a:extLst>
                    <a:ext uri="{9D8B030D-6E8A-4147-A177-3AD203B41FA5}">
                      <a16:colId xmlns:a16="http://schemas.microsoft.com/office/drawing/2014/main" val="1176356674"/>
                    </a:ext>
                  </a:extLst>
                </a:gridCol>
                <a:gridCol w="8574928">
                  <a:extLst>
                    <a:ext uri="{9D8B030D-6E8A-4147-A177-3AD203B41FA5}">
                      <a16:colId xmlns:a16="http://schemas.microsoft.com/office/drawing/2014/main" val="3162526024"/>
                    </a:ext>
                  </a:extLst>
                </a:gridCol>
              </a:tblGrid>
              <a:tr h="294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ontserrat" panose="00000500000000000000" pitchFamily="2" charset="-52"/>
                        </a:rPr>
                        <a:t>#</a:t>
                      </a:r>
                      <a:endParaRPr lang="ru-RU" sz="1200" dirty="0">
                        <a:effectLst/>
                        <a:latin typeface="Montserrat" pitchFamily="2" charset="-52"/>
                        <a:ea typeface="Times New Roman" panose="02020603050405020304" pitchFamily="18" charset="0"/>
                      </a:endParaRPr>
                    </a:p>
                  </a:txBody>
                  <a:tcPr marL="45118" marR="451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Этапы</a:t>
                      </a:r>
                    </a:p>
                  </a:txBody>
                  <a:tcPr marL="45118" marR="4511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Мероприятия</a:t>
                      </a:r>
                    </a:p>
                  </a:txBody>
                  <a:tcPr marL="45118" marR="45118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273689"/>
                  </a:ext>
                </a:extLst>
              </a:tr>
              <a:tr h="982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200" dirty="0">
                        <a:effectLst/>
                        <a:latin typeface="Montserrat" pitchFamily="2" charset="-52"/>
                        <a:ea typeface="Times New Roman" panose="02020603050405020304" pitchFamily="18" charset="0"/>
                      </a:endParaRPr>
                    </a:p>
                  </a:txBody>
                  <a:tcPr marL="45118" marR="451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Организационно-диагностический этап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советы, производственные собрания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антибуллинговой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диагностики</a:t>
                      </a: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618159"/>
                  </a:ext>
                </a:extLst>
              </a:tr>
              <a:tr h="2537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200" dirty="0">
                        <a:effectLst/>
                        <a:latin typeface="Montserrat" pitchFamily="2" charset="-52"/>
                        <a:ea typeface="Times New Roman" panose="02020603050405020304" pitchFamily="18" charset="0"/>
                      </a:endParaRPr>
                    </a:p>
                  </a:txBody>
                  <a:tcPr marL="45118" marR="451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Проектный этап</a:t>
                      </a:r>
                      <a:endParaRPr lang="ru-RU" sz="1200" b="1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/>
                        <a:t>План действий по предотвращению </a:t>
                      </a:r>
                      <a:r>
                        <a:rPr lang="ru-RU" sz="1200" dirty="0" err="1"/>
                        <a:t>буллинга</a:t>
                      </a:r>
                      <a:r>
                        <a:rPr lang="ru-RU" sz="1200" dirty="0"/>
                        <a:t> среди учащихся на учебный 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08085"/>
                  </a:ext>
                </a:extLst>
              </a:tr>
              <a:tr h="25346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200">
                        <a:effectLst/>
                        <a:latin typeface="Montserrat" pitchFamily="2" charset="-52"/>
                        <a:ea typeface="Times New Roman" panose="02020603050405020304" pitchFamily="18" charset="0"/>
                      </a:endParaRPr>
                    </a:p>
                  </a:txBody>
                  <a:tcPr marL="45118" marR="451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488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Этап реализации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Деятельность администрации, педагогического коллектива и сотрудников:</a:t>
                      </a:r>
                      <a:endParaRPr lang="ru-RU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Выявление потенциальных зон конфликта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Обучение педагогов и сотрудников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Проведение мероприятий, направленных на формирование благоприятной социально-психологической атмосферы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Организация реализации плана реагирования на случаи </a:t>
                      </a:r>
                      <a:r>
                        <a:rPr lang="ru-RU" sz="1200" dirty="0" err="1"/>
                        <a:t>буллинга</a:t>
                      </a:r>
                      <a:r>
                        <a:rPr lang="ru-RU" sz="1200" dirty="0"/>
                        <a:t> и оказания индивидуальной помощи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Организация проектной деятельности учащихся с 1 по 11 классы в рамках программы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Внедрение </a:t>
                      </a:r>
                      <a:r>
                        <a:rPr lang="ru-RU" sz="1200" dirty="0" err="1"/>
                        <a:t>антибуллинговых</a:t>
                      </a:r>
                      <a:r>
                        <a:rPr lang="ru-RU" sz="1200" dirty="0"/>
                        <a:t> тем в систему ученического самоуправления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Проведение занятий для родителей в центре педагогической поддержки</a:t>
                      </a: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57871"/>
                  </a:ext>
                </a:extLst>
              </a:tr>
              <a:tr h="1148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200">
                        <a:effectLst/>
                        <a:latin typeface="Montserrat" pitchFamily="2" charset="-52"/>
                        <a:ea typeface="Times New Roman" panose="02020603050405020304" pitchFamily="18" charset="0"/>
                      </a:endParaRPr>
                    </a:p>
                  </a:txBody>
                  <a:tcPr marL="45118" marR="4511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48895"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Аналитический этап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/>
                        <a:t>Мониторинг деятельности образовательной организации по реализации программы «</a:t>
                      </a:r>
                      <a:r>
                        <a:rPr lang="ru-RU" sz="1200" b="1" dirty="0" err="1"/>
                        <a:t>ДосболLIKE</a:t>
                      </a:r>
                      <a:r>
                        <a:rPr lang="ru-RU" sz="1200" b="1" dirty="0"/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Проведение промежуточных и итоговых диагностических исследований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Анализ школьной документации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/>
                        <a:t>Подготовка аналитического отчета</a:t>
                      </a:r>
                    </a:p>
                  </a:txBody>
                  <a:tcPr marL="45118" marR="45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07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33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1470670"/>
            <a:ext cx="5054600" cy="5054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4225" y="1735828"/>
            <a:ext cx="5930575" cy="397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состав АК (</a:t>
            </a:r>
            <a:r>
              <a:rPr lang="ru-RU" sz="1400" dirty="0" err="1"/>
              <a:t>антибуллинговой</a:t>
            </a:r>
            <a:r>
              <a:rPr lang="ru-RU" sz="1400" dirty="0"/>
              <a:t> команды) входят заместитель директора, педагог-психологи, социальные педагоги, представители родительского комитета, сотрудники охраны, медицинские работники, а также учителя-предметники.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Основная функция АК — оперативное и эффективное реагирование на случаи </a:t>
            </a:r>
            <a:r>
              <a:rPr lang="ru-RU" sz="1400" dirty="0" err="1"/>
              <a:t>буллинга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Типовой алгоритм реагирования на ситуацию </a:t>
            </a:r>
            <a:r>
              <a:rPr lang="ru-RU" sz="1400" dirty="0" err="1"/>
              <a:t>буллинга</a:t>
            </a:r>
            <a:r>
              <a:rPr lang="ru-RU" sz="1400" dirty="0"/>
              <a:t> включает следующие этапы: поступление жалобы, первичный анализ ситуации, проведение экстренного заседания АК для выработки стратегии, разработка и реализация индивидуального плана помощи для пострадавших и агрессоров, а также последующий мониторинг динамики ситуации и меры по предотвращению повторных случаев.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400" b="1" kern="100" dirty="0">
                <a:latin typeface="Montserrat" pitchFamily="2" charset="-52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ru-RU" sz="1400" kern="100" dirty="0">
              <a:effectLst/>
              <a:latin typeface="Montserrat" pitchFamily="2" charset="-52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466385"/>
            <a:ext cx="12192000" cy="792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0588" y="678036"/>
            <a:ext cx="10410825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АК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антибуллинговой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команды) для предотвращения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1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1735828"/>
            <a:ext cx="165751" cy="9184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24225" y="2920497"/>
            <a:ext cx="4620176" cy="4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5600" y="3131109"/>
            <a:ext cx="165751" cy="26346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24225" y="5975000"/>
            <a:ext cx="4620176" cy="47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5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3768"/>
            <a:ext cx="12192000" cy="792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4887" y="77584"/>
            <a:ext cx="10410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Курсы повышения квалификации педагогов государственных организаций среднего образования на II полугодие 2025 года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"/>
          <p:cNvSpPr/>
          <p:nvPr/>
        </p:nvSpPr>
        <p:spPr>
          <a:xfrm>
            <a:off x="478262" y="1804765"/>
            <a:ext cx="45719" cy="5053235"/>
          </a:xfrm>
          <a:prstGeom prst="roundRect">
            <a:avLst>
              <a:gd name="adj" fmla="val 103136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Text 4"/>
          <p:cNvSpPr/>
          <p:nvPr/>
        </p:nvSpPr>
        <p:spPr>
          <a:xfrm>
            <a:off x="380648" y="1769970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endParaRPr lang="en-US" sz="1850" dirty="0"/>
          </a:p>
        </p:txBody>
      </p:sp>
      <p:sp>
        <p:nvSpPr>
          <p:cNvPr id="15" name="Text 9"/>
          <p:cNvSpPr/>
          <p:nvPr/>
        </p:nvSpPr>
        <p:spPr>
          <a:xfrm>
            <a:off x="394679" y="3966091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endParaRPr lang="en-US" sz="185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3676" t="7332" r="31708" b="4567"/>
          <a:stretch/>
        </p:blipFill>
        <p:spPr>
          <a:xfrm>
            <a:off x="204315" y="987764"/>
            <a:ext cx="3734761" cy="557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33316" t="7534" r="31743" b="5331"/>
          <a:stretch/>
        </p:blipFill>
        <p:spPr>
          <a:xfrm>
            <a:off x="4181108" y="1011516"/>
            <a:ext cx="3829783" cy="552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36426" t="11219" r="35137" b="17313"/>
          <a:stretch/>
        </p:blipFill>
        <p:spPr>
          <a:xfrm>
            <a:off x="8252923" y="1011516"/>
            <a:ext cx="3829729" cy="5529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393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411"/>
            <a:ext cx="12192000" cy="792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4887" y="77584"/>
            <a:ext cx="104108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План проведения курсов повышения квалификации педагогов государственных организаций среднего образования во II полугодии 2025 года в рамках бюджетной программы 008 акционерного общества «Национальный научно-практический институт по повышению благополучия детей «ӨРКЕН»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"/>
          <p:cNvSpPr/>
          <p:nvPr/>
        </p:nvSpPr>
        <p:spPr>
          <a:xfrm>
            <a:off x="478262" y="1804765"/>
            <a:ext cx="45719" cy="5053235"/>
          </a:xfrm>
          <a:prstGeom prst="roundRect">
            <a:avLst>
              <a:gd name="adj" fmla="val 103136"/>
            </a:avLst>
          </a:prstGeom>
          <a:solidFill>
            <a:srgbClr val="4472C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Text 4"/>
          <p:cNvSpPr/>
          <p:nvPr/>
        </p:nvSpPr>
        <p:spPr>
          <a:xfrm>
            <a:off x="380648" y="1769970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endParaRPr lang="en-US" sz="1850" dirty="0"/>
          </a:p>
        </p:txBody>
      </p:sp>
      <p:sp>
        <p:nvSpPr>
          <p:cNvPr id="15" name="Text 9"/>
          <p:cNvSpPr/>
          <p:nvPr/>
        </p:nvSpPr>
        <p:spPr>
          <a:xfrm>
            <a:off x="394679" y="3966091"/>
            <a:ext cx="225339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50"/>
              </a:lnSpc>
              <a:buNone/>
            </a:pPr>
            <a:endParaRPr lang="en-US" sz="185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9289" y="1041853"/>
          <a:ext cx="11707823" cy="545032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8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2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45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4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13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84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10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95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10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436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7459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3562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региона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слушателей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36-часовые курсы повышения квалификации по образовательной программе "Профилактика суицида среди несовершеннолетних в организациях образования" (руководители организаций образования)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40-часовые курсы повышения квалификации по образовательной программе "Профилактика девиантного поведения среди подростков"              (классные руководители)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80-часовые курсы повышения квалификации по образовательной программе "Научно-практические основы программы профилактики </a:t>
                      </a:r>
                      <a:r>
                        <a:rPr lang="ru-RU" sz="7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буллинга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 образования" (педагоги организаций среднего образования)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80-часовые курсы повышения квалификации по образовательной программе "Профилактика насилия в семье"  (педагоги-психологи, социальные педагоги, классные руководители)                                                            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80-часовые курсы  повышения квалификации педагогов по образовательной программе «Профилактика экстремизма и терроризма в организациях среднего образования»  (заместители руководителя организаций СО, педагоги-психологи, социальные педагоги, классные руководители)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20.10-24.10.2025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20.10-24.10.2025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28.10-01.11.2025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18.08-29.08.2025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08.09-19.09.2025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22.09-03.10.2025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06.10-17.10.2025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06.10-17.10.2025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17.11-28.11.2025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01.12-12.12.2025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7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</a:t>
                      </a:r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03.11-14.11.2025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01.12-12.12.2025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Акмолинская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Актюбинская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Алматинская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Атырауская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Восточно-Казахстанская область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Алматы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Астана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Шымкент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Жамбылская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Западно-Казахстанская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Карагандинская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Костанайская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Кызылординская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Мангистауская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Абай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Жетісу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Ұлытау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Северо-Казахстанская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Туркестанская область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9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8" marR="3668" marT="366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890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1367</Words>
  <Application>Microsoft Office PowerPoint</Application>
  <PresentationFormat>Широкоэкранный</PresentationFormat>
  <Paragraphs>532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MuseoModerno Medium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50</cp:revision>
  <dcterms:created xsi:type="dcterms:W3CDTF">2025-08-06T09:19:26Z</dcterms:created>
  <dcterms:modified xsi:type="dcterms:W3CDTF">2025-09-02T06:37:00Z</dcterms:modified>
</cp:coreProperties>
</file>