
<file path=[Content_Types].xml><?xml version="1.0" encoding="utf-8"?>
<Types xmlns="http://schemas.openxmlformats.org/package/2006/content-types">
  <Default Extension="png" ContentType="image/png"/>
  <Default Extension="svg" ContentType="image/svg+xml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3" r:id="rId3"/>
    <p:sldId id="264" r:id="rId4"/>
    <p:sldId id="270" r:id="rId5"/>
    <p:sldId id="269" r:id="rId6"/>
    <p:sldId id="268" r:id="rId7"/>
    <p:sldId id="267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1820" userDrawn="1">
          <p15:clr>
            <a:srgbClr val="A4A3A4"/>
          </p15:clr>
        </p15:guide>
        <p15:guide id="2" pos="3817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D49A0A"/>
    <a:srgbClr val="2A339C"/>
    <a:srgbClr val="FFFFF2"/>
    <a:srgbClr val="F8CC86"/>
    <a:srgbClr val="FEFB62"/>
    <a:srgbClr val="FFF6DF"/>
    <a:srgbClr val="FFF9E7"/>
    <a:srgbClr val="14334B"/>
    <a:srgbClr val="3D464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457" autoAdjust="0"/>
    <p:restoredTop sz="94660"/>
  </p:normalViewPr>
  <p:slideViewPr>
    <p:cSldViewPr snapToGrid="0" showGuides="1">
      <p:cViewPr varScale="1">
        <p:scale>
          <a:sx n="109" d="100"/>
          <a:sy n="109" d="100"/>
        </p:scale>
        <p:origin x="990" y="102"/>
      </p:cViewPr>
      <p:guideLst>
        <p:guide orient="horz" pos="1820"/>
        <p:guide pos="3817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6CFA7292-FF53-409B-9307-47D4D046F5BF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CA8A0A1F-81B4-485B-B4A9-5DB292D8D756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4749351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37163775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89743411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91449583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5114868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4746829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A8A0A1F-81B4-485B-B4A9-5DB292D8D756}" type="slidenum">
              <a:rPr lang="ru-RU" smtClean="0"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461701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6892638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829503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12802859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60430540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488105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4024720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3761694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5434189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28650105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0635296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25226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D23883D-8043-4E22-8BB9-C422FCC85C7E}" type="datetimeFigureOut">
              <a:rPr lang="ru-RU" smtClean="0"/>
              <a:t>14.10.2024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A197BB0-1DB7-4FDA-BC25-447CA93B67FC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26865414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4" Type="http://schemas.microsoft.com/office/2007/relationships/hdphoto" Target="../media/hdphoto1.wdp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7.sv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6.png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svg"/><Relationship Id="rId13" Type="http://schemas.openxmlformats.org/officeDocument/2006/relationships/image" Target="../media/image12.png"/><Relationship Id="rId3" Type="http://schemas.openxmlformats.org/officeDocument/2006/relationships/image" Target="../media/image7.png"/><Relationship Id="rId7" Type="http://schemas.openxmlformats.org/officeDocument/2006/relationships/image" Target="../media/image9.png"/><Relationship Id="rId12" Type="http://schemas.openxmlformats.org/officeDocument/2006/relationships/image" Target="../media/image16.svg"/><Relationship Id="rId2" Type="http://schemas.openxmlformats.org/officeDocument/2006/relationships/notesSlide" Target="../notesSlides/notesSlide3.xml"/><Relationship Id="rId16" Type="http://schemas.openxmlformats.org/officeDocument/2006/relationships/image" Target="../media/image20.sv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0.svg"/><Relationship Id="rId11" Type="http://schemas.openxmlformats.org/officeDocument/2006/relationships/image" Target="../media/image11.png"/><Relationship Id="rId5" Type="http://schemas.openxmlformats.org/officeDocument/2006/relationships/image" Target="../media/image8.png"/><Relationship Id="rId15" Type="http://schemas.openxmlformats.org/officeDocument/2006/relationships/image" Target="../media/image13.png"/><Relationship Id="rId10" Type="http://schemas.openxmlformats.org/officeDocument/2006/relationships/image" Target="../media/image14.svg"/><Relationship Id="rId4" Type="http://schemas.openxmlformats.org/officeDocument/2006/relationships/image" Target="../media/image2.png"/><Relationship Id="rId9" Type="http://schemas.openxmlformats.org/officeDocument/2006/relationships/image" Target="../media/image10.png"/><Relationship Id="rId14" Type="http://schemas.openxmlformats.org/officeDocument/2006/relationships/image" Target="../media/image18.sv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13" Type="http://schemas.openxmlformats.org/officeDocument/2006/relationships/image" Target="../media/image30.svg"/><Relationship Id="rId3" Type="http://schemas.openxmlformats.org/officeDocument/2006/relationships/image" Target="../media/image2.png"/><Relationship Id="rId7" Type="http://schemas.openxmlformats.org/officeDocument/2006/relationships/image" Target="../media/image24.svg"/><Relationship Id="rId12" Type="http://schemas.openxmlformats.org/officeDocument/2006/relationships/image" Target="../media/image1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5.png"/><Relationship Id="rId11" Type="http://schemas.openxmlformats.org/officeDocument/2006/relationships/image" Target="../media/image28.svg"/><Relationship Id="rId5" Type="http://schemas.openxmlformats.org/officeDocument/2006/relationships/image" Target="../media/image22.svg"/><Relationship Id="rId10" Type="http://schemas.openxmlformats.org/officeDocument/2006/relationships/image" Target="../media/image17.png"/><Relationship Id="rId4" Type="http://schemas.openxmlformats.org/officeDocument/2006/relationships/image" Target="../media/image14.png"/><Relationship Id="rId9" Type="http://schemas.openxmlformats.org/officeDocument/2006/relationships/image" Target="../media/image26.svg"/><Relationship Id="rId1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2.png"/><Relationship Id="rId13" Type="http://schemas.openxmlformats.org/officeDocument/2006/relationships/image" Target="../media/image24.png"/><Relationship Id="rId3" Type="http://schemas.openxmlformats.org/officeDocument/2006/relationships/image" Target="../media/image2.png"/><Relationship Id="rId7" Type="http://schemas.openxmlformats.org/officeDocument/2006/relationships/image" Target="../media/image34.svg"/><Relationship Id="rId12" Type="http://schemas.openxmlformats.org/officeDocument/2006/relationships/image" Target="../media/image12.sv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png"/><Relationship Id="rId5" Type="http://schemas.microsoft.com/office/2007/relationships/hdphoto" Target="../media/hdphoto2.wdp"/><Relationship Id="rId15" Type="http://schemas.openxmlformats.org/officeDocument/2006/relationships/image" Target="../media/image25.png"/><Relationship Id="rId10" Type="http://schemas.openxmlformats.org/officeDocument/2006/relationships/image" Target="../media/image23.png"/><Relationship Id="rId4" Type="http://schemas.openxmlformats.org/officeDocument/2006/relationships/image" Target="../media/image20.png"/><Relationship Id="rId9" Type="http://schemas.openxmlformats.org/officeDocument/2006/relationships/image" Target="../media/image36.svg"/><Relationship Id="rId14" Type="http://schemas.microsoft.com/office/2007/relationships/hdphoto" Target="../media/hdphoto3.wdp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" name="Рисунок 6"/>
          <p:cNvPicPr>
            <a:picLocks noChangeAspect="1"/>
          </p:cNvPicPr>
          <p:nvPr/>
        </p:nvPicPr>
        <p:blipFill>
          <a:blip r:embed="rId2">
            <a:alphaModFix amt="6000"/>
          </a:blip>
          <a:stretch>
            <a:fillRect/>
          </a:stretch>
        </p:blipFill>
        <p:spPr>
          <a:xfrm>
            <a:off x="-7182" y="0"/>
            <a:ext cx="12177634" cy="6858000"/>
          </a:xfrm>
          <a:prstGeom prst="rect">
            <a:avLst/>
          </a:prstGeom>
        </p:spPr>
      </p:pic>
      <p:sp>
        <p:nvSpPr>
          <p:cNvPr id="31" name="Прямоугольник 30">
            <a:extLst>
              <a:ext uri="{FF2B5EF4-FFF2-40B4-BE49-F238E27FC236}">
                <a16:creationId xmlns:a16="http://schemas.microsoft.com/office/drawing/2014/main" id="{F8A1E0CB-CDE3-E23F-5127-95BDF08F8C32}"/>
              </a:ext>
            </a:extLst>
          </p:cNvPr>
          <p:cNvSpPr/>
          <p:nvPr/>
        </p:nvSpPr>
        <p:spPr>
          <a:xfrm>
            <a:off x="-2394" y="65258"/>
            <a:ext cx="12196788" cy="3500362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ru-RU" sz="2400" dirty="0"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grpSp>
        <p:nvGrpSpPr>
          <p:cNvPr id="32" name="Группа 31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7686103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33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4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5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6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7" name="Группа 36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9328635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38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9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0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1276836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43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4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47" name="Группа 46">
            <a:extLst>
              <a:ext uri="{FF2B5EF4-FFF2-40B4-BE49-F238E27FC236}">
                <a16:creationId xmlns:a16="http://schemas.microsoft.com/office/drawing/2014/main" id="{FB78115B-C6A5-41E0-932C-34DB86D9E816}"/>
              </a:ext>
            </a:extLst>
          </p:cNvPr>
          <p:cNvGrpSpPr>
            <a:grpSpLocks/>
          </p:cNvGrpSpPr>
          <p:nvPr/>
        </p:nvGrpSpPr>
        <p:grpSpPr bwMode="auto">
          <a:xfrm rot="5400000">
            <a:off x="2919369" y="1132252"/>
            <a:ext cx="1664398" cy="1639562"/>
            <a:chOff x="464266" y="2731227"/>
            <a:chExt cx="970345" cy="932948"/>
          </a:xfrm>
          <a:solidFill>
            <a:schemeClr val="bg1"/>
          </a:solidFill>
        </p:grpSpPr>
        <p:sp>
          <p:nvSpPr>
            <p:cNvPr id="48" name="Graphic 1">
              <a:extLst>
                <a:ext uri="{FF2B5EF4-FFF2-40B4-BE49-F238E27FC236}">
                  <a16:creationId xmlns:a16="http://schemas.microsoft.com/office/drawing/2014/main" id="{E90D109E-C172-40AE-BFF7-646FF506EE35}"/>
                </a:ext>
              </a:extLst>
            </p:cNvPr>
            <p:cNvSpPr/>
            <p:nvPr/>
          </p:nvSpPr>
          <p:spPr>
            <a:xfrm>
              <a:off x="464266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9" name="Graphic 1">
              <a:extLst>
                <a:ext uri="{FF2B5EF4-FFF2-40B4-BE49-F238E27FC236}">
                  <a16:creationId xmlns:a16="http://schemas.microsoft.com/office/drawing/2014/main" id="{AFE94FE4-BB04-491E-8783-4E416C2D1168}"/>
                </a:ext>
              </a:extLst>
            </p:cNvPr>
            <p:cNvSpPr/>
            <p:nvPr/>
          </p:nvSpPr>
          <p:spPr>
            <a:xfrm>
              <a:off x="949438" y="273122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0" name="Graphic 1">
              <a:extLst>
                <a:ext uri="{FF2B5EF4-FFF2-40B4-BE49-F238E27FC236}">
                  <a16:creationId xmlns:a16="http://schemas.microsoft.com/office/drawing/2014/main" id="{4D7FE1F4-DA79-4BEA-B68D-8ED6A3859731}"/>
                </a:ext>
              </a:extLst>
            </p:cNvPr>
            <p:cNvSpPr/>
            <p:nvPr/>
          </p:nvSpPr>
          <p:spPr>
            <a:xfrm>
              <a:off x="464266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" name="Graphic 1">
              <a:extLst>
                <a:ext uri="{FF2B5EF4-FFF2-40B4-BE49-F238E27FC236}">
                  <a16:creationId xmlns:a16="http://schemas.microsoft.com/office/drawing/2014/main" id="{810D097D-B676-4253-A13E-CF1825774DEC}"/>
                </a:ext>
              </a:extLst>
            </p:cNvPr>
            <p:cNvSpPr/>
            <p:nvPr/>
          </p:nvSpPr>
          <p:spPr>
            <a:xfrm>
              <a:off x="949439" y="3189767"/>
              <a:ext cx="485172" cy="474408"/>
            </a:xfrm>
            <a:custGeom>
              <a:avLst/>
              <a:gdLst>
                <a:gd name="connsiteX0" fmla="*/ 374047 w 781050"/>
                <a:gd name="connsiteY0" fmla="*/ 392716 h 781050"/>
                <a:gd name="connsiteX1" fmla="*/ 278130 w 781050"/>
                <a:gd name="connsiteY1" fmla="*/ 366617 h 781050"/>
                <a:gd name="connsiteX2" fmla="*/ 260604 w 781050"/>
                <a:gd name="connsiteY2" fmla="*/ 295561 h 781050"/>
                <a:gd name="connsiteX3" fmla="*/ 200597 w 781050"/>
                <a:gd name="connsiteY3" fmla="*/ 336709 h 781050"/>
                <a:gd name="connsiteX4" fmla="*/ 226028 w 781050"/>
                <a:gd name="connsiteY4" fmla="*/ 301847 h 781050"/>
                <a:gd name="connsiteX5" fmla="*/ 193643 w 781050"/>
                <a:gd name="connsiteY5" fmla="*/ 228600 h 781050"/>
                <a:gd name="connsiteX6" fmla="*/ 91726 w 781050"/>
                <a:gd name="connsiteY6" fmla="*/ 218313 h 781050"/>
                <a:gd name="connsiteX7" fmla="*/ 95155 w 781050"/>
                <a:gd name="connsiteY7" fmla="*/ 285369 h 781050"/>
                <a:gd name="connsiteX8" fmla="*/ 141637 w 781050"/>
                <a:gd name="connsiteY8" fmla="*/ 291275 h 781050"/>
                <a:gd name="connsiteX9" fmla="*/ 150019 w 781050"/>
                <a:gd name="connsiteY9" fmla="*/ 267367 h 781050"/>
                <a:gd name="connsiteX10" fmla="*/ 169831 w 781050"/>
                <a:gd name="connsiteY10" fmla="*/ 266033 h 781050"/>
                <a:gd name="connsiteX11" fmla="*/ 160020 w 781050"/>
                <a:gd name="connsiteY11" fmla="*/ 307181 h 781050"/>
                <a:gd name="connsiteX12" fmla="*/ 80010 w 781050"/>
                <a:gd name="connsiteY12" fmla="*/ 299752 h 781050"/>
                <a:gd name="connsiteX13" fmla="*/ 75438 w 781050"/>
                <a:gd name="connsiteY13" fmla="*/ 202787 h 781050"/>
                <a:gd name="connsiteX14" fmla="*/ 139351 w 781050"/>
                <a:gd name="connsiteY14" fmla="*/ 174974 h 781050"/>
                <a:gd name="connsiteX15" fmla="*/ 81820 w 781050"/>
                <a:gd name="connsiteY15" fmla="*/ 137732 h 781050"/>
                <a:gd name="connsiteX16" fmla="*/ 30671 w 781050"/>
                <a:gd name="connsiteY16" fmla="*/ 121253 h 781050"/>
                <a:gd name="connsiteX17" fmla="*/ 76867 w 781050"/>
                <a:gd name="connsiteY17" fmla="*/ 109823 h 781050"/>
                <a:gd name="connsiteX18" fmla="*/ 9620 w 781050"/>
                <a:gd name="connsiteY18" fmla="*/ 7144 h 781050"/>
                <a:gd name="connsiteX19" fmla="*/ 112014 w 781050"/>
                <a:gd name="connsiteY19" fmla="*/ 74200 h 781050"/>
                <a:gd name="connsiteX20" fmla="*/ 123444 w 781050"/>
                <a:gd name="connsiteY20" fmla="*/ 28004 h 781050"/>
                <a:gd name="connsiteX21" fmla="*/ 139922 w 781050"/>
                <a:gd name="connsiteY21" fmla="*/ 79248 h 781050"/>
                <a:gd name="connsiteX22" fmla="*/ 177165 w 781050"/>
                <a:gd name="connsiteY22" fmla="*/ 136779 h 781050"/>
                <a:gd name="connsiteX23" fmla="*/ 204978 w 781050"/>
                <a:gd name="connsiteY23" fmla="*/ 72866 h 781050"/>
                <a:gd name="connsiteX24" fmla="*/ 301943 w 781050"/>
                <a:gd name="connsiteY24" fmla="*/ 77438 h 781050"/>
                <a:gd name="connsiteX25" fmla="*/ 309372 w 781050"/>
                <a:gd name="connsiteY25" fmla="*/ 157353 h 781050"/>
                <a:gd name="connsiteX26" fmla="*/ 268224 w 781050"/>
                <a:gd name="connsiteY26" fmla="*/ 167164 h 781050"/>
                <a:gd name="connsiteX27" fmla="*/ 269558 w 781050"/>
                <a:gd name="connsiteY27" fmla="*/ 147352 h 781050"/>
                <a:gd name="connsiteX28" fmla="*/ 293465 w 781050"/>
                <a:gd name="connsiteY28" fmla="*/ 138970 h 781050"/>
                <a:gd name="connsiteX29" fmla="*/ 287560 w 781050"/>
                <a:gd name="connsiteY29" fmla="*/ 92488 h 781050"/>
                <a:gd name="connsiteX30" fmla="*/ 220504 w 781050"/>
                <a:gd name="connsiteY30" fmla="*/ 89059 h 781050"/>
                <a:gd name="connsiteX31" fmla="*/ 230791 w 781050"/>
                <a:gd name="connsiteY31" fmla="*/ 190976 h 781050"/>
                <a:gd name="connsiteX32" fmla="*/ 304038 w 781050"/>
                <a:gd name="connsiteY32" fmla="*/ 223266 h 781050"/>
                <a:gd name="connsiteX33" fmla="*/ 338900 w 781050"/>
                <a:gd name="connsiteY33" fmla="*/ 197930 h 781050"/>
                <a:gd name="connsiteX34" fmla="*/ 297752 w 781050"/>
                <a:gd name="connsiteY34" fmla="*/ 257937 h 781050"/>
                <a:gd name="connsiteX35" fmla="*/ 368808 w 781050"/>
                <a:gd name="connsiteY35" fmla="*/ 275463 h 781050"/>
                <a:gd name="connsiteX36" fmla="*/ 394907 w 781050"/>
                <a:gd name="connsiteY36" fmla="*/ 373856 h 781050"/>
                <a:gd name="connsiteX37" fmla="*/ 421005 w 781050"/>
                <a:gd name="connsiteY37" fmla="*/ 277940 h 781050"/>
                <a:gd name="connsiteX38" fmla="*/ 492062 w 781050"/>
                <a:gd name="connsiteY38" fmla="*/ 260414 h 781050"/>
                <a:gd name="connsiteX39" fmla="*/ 450914 w 781050"/>
                <a:gd name="connsiteY39" fmla="*/ 200406 h 781050"/>
                <a:gd name="connsiteX40" fmla="*/ 485775 w 781050"/>
                <a:gd name="connsiteY40" fmla="*/ 225838 h 781050"/>
                <a:gd name="connsiteX41" fmla="*/ 559022 w 781050"/>
                <a:gd name="connsiteY41" fmla="*/ 193548 h 781050"/>
                <a:gd name="connsiteX42" fmla="*/ 569309 w 781050"/>
                <a:gd name="connsiteY42" fmla="*/ 91631 h 781050"/>
                <a:gd name="connsiteX43" fmla="*/ 502253 w 781050"/>
                <a:gd name="connsiteY43" fmla="*/ 95059 h 781050"/>
                <a:gd name="connsiteX44" fmla="*/ 496348 w 781050"/>
                <a:gd name="connsiteY44" fmla="*/ 141542 h 781050"/>
                <a:gd name="connsiteX45" fmla="*/ 520256 w 781050"/>
                <a:gd name="connsiteY45" fmla="*/ 149924 h 781050"/>
                <a:gd name="connsiteX46" fmla="*/ 521589 w 781050"/>
                <a:gd name="connsiteY46" fmla="*/ 169736 h 781050"/>
                <a:gd name="connsiteX47" fmla="*/ 480441 w 781050"/>
                <a:gd name="connsiteY47" fmla="*/ 159925 h 781050"/>
                <a:gd name="connsiteX48" fmla="*/ 487871 w 781050"/>
                <a:gd name="connsiteY48" fmla="*/ 79915 h 781050"/>
                <a:gd name="connsiteX49" fmla="*/ 584835 w 781050"/>
                <a:gd name="connsiteY49" fmla="*/ 75343 h 781050"/>
                <a:gd name="connsiteX50" fmla="*/ 612648 w 781050"/>
                <a:gd name="connsiteY50" fmla="*/ 139160 h 781050"/>
                <a:gd name="connsiteX51" fmla="*/ 649891 w 781050"/>
                <a:gd name="connsiteY51" fmla="*/ 81629 h 781050"/>
                <a:gd name="connsiteX52" fmla="*/ 666369 w 781050"/>
                <a:gd name="connsiteY52" fmla="*/ 30385 h 781050"/>
                <a:gd name="connsiteX53" fmla="*/ 677799 w 781050"/>
                <a:gd name="connsiteY53" fmla="*/ 76581 h 781050"/>
                <a:gd name="connsiteX54" fmla="*/ 780193 w 781050"/>
                <a:gd name="connsiteY54" fmla="*/ 9525 h 781050"/>
                <a:gd name="connsiteX55" fmla="*/ 713137 w 781050"/>
                <a:gd name="connsiteY55" fmla="*/ 111919 h 781050"/>
                <a:gd name="connsiteX56" fmla="*/ 759333 w 781050"/>
                <a:gd name="connsiteY56" fmla="*/ 123349 h 781050"/>
                <a:gd name="connsiteX57" fmla="*/ 708184 w 781050"/>
                <a:gd name="connsiteY57" fmla="*/ 139827 h 781050"/>
                <a:gd name="connsiteX58" fmla="*/ 650653 w 781050"/>
                <a:gd name="connsiteY58" fmla="*/ 177070 h 781050"/>
                <a:gd name="connsiteX59" fmla="*/ 714565 w 781050"/>
                <a:gd name="connsiteY59" fmla="*/ 204883 h 781050"/>
                <a:gd name="connsiteX60" fmla="*/ 709994 w 781050"/>
                <a:gd name="connsiteY60" fmla="*/ 301847 h 781050"/>
                <a:gd name="connsiteX61" fmla="*/ 630079 w 781050"/>
                <a:gd name="connsiteY61" fmla="*/ 309277 h 781050"/>
                <a:gd name="connsiteX62" fmla="*/ 620268 w 781050"/>
                <a:gd name="connsiteY62" fmla="*/ 268129 h 781050"/>
                <a:gd name="connsiteX63" fmla="*/ 640080 w 781050"/>
                <a:gd name="connsiteY63" fmla="*/ 269462 h 781050"/>
                <a:gd name="connsiteX64" fmla="*/ 648462 w 781050"/>
                <a:gd name="connsiteY64" fmla="*/ 293370 h 781050"/>
                <a:gd name="connsiteX65" fmla="*/ 694944 w 781050"/>
                <a:gd name="connsiteY65" fmla="*/ 287465 h 781050"/>
                <a:gd name="connsiteX66" fmla="*/ 698373 w 781050"/>
                <a:gd name="connsiteY66" fmla="*/ 220409 h 781050"/>
                <a:gd name="connsiteX67" fmla="*/ 596456 w 781050"/>
                <a:gd name="connsiteY67" fmla="*/ 230696 h 781050"/>
                <a:gd name="connsiteX68" fmla="*/ 564166 w 781050"/>
                <a:gd name="connsiteY68" fmla="*/ 303943 h 781050"/>
                <a:gd name="connsiteX69" fmla="*/ 589598 w 781050"/>
                <a:gd name="connsiteY69" fmla="*/ 338804 h 781050"/>
                <a:gd name="connsiteX70" fmla="*/ 529590 w 781050"/>
                <a:gd name="connsiteY70" fmla="*/ 297656 h 781050"/>
                <a:gd name="connsiteX71" fmla="*/ 512064 w 781050"/>
                <a:gd name="connsiteY71" fmla="*/ 368713 h 781050"/>
                <a:gd name="connsiteX72" fmla="*/ 413671 w 781050"/>
                <a:gd name="connsiteY72" fmla="*/ 394811 h 781050"/>
                <a:gd name="connsiteX73" fmla="*/ 509588 w 781050"/>
                <a:gd name="connsiteY73" fmla="*/ 420910 h 781050"/>
                <a:gd name="connsiteX74" fmla="*/ 527114 w 781050"/>
                <a:gd name="connsiteY74" fmla="*/ 491966 h 781050"/>
                <a:gd name="connsiteX75" fmla="*/ 587216 w 781050"/>
                <a:gd name="connsiteY75" fmla="*/ 450818 h 781050"/>
                <a:gd name="connsiteX76" fmla="*/ 561785 w 781050"/>
                <a:gd name="connsiteY76" fmla="*/ 485680 h 781050"/>
                <a:gd name="connsiteX77" fmla="*/ 594170 w 781050"/>
                <a:gd name="connsiteY77" fmla="*/ 558927 h 781050"/>
                <a:gd name="connsiteX78" fmla="*/ 696087 w 781050"/>
                <a:gd name="connsiteY78" fmla="*/ 569214 h 781050"/>
                <a:gd name="connsiteX79" fmla="*/ 692658 w 781050"/>
                <a:gd name="connsiteY79" fmla="*/ 502158 h 781050"/>
                <a:gd name="connsiteX80" fmla="*/ 646176 w 781050"/>
                <a:gd name="connsiteY80" fmla="*/ 496253 h 781050"/>
                <a:gd name="connsiteX81" fmla="*/ 637794 w 781050"/>
                <a:gd name="connsiteY81" fmla="*/ 520160 h 781050"/>
                <a:gd name="connsiteX82" fmla="*/ 617982 w 781050"/>
                <a:gd name="connsiteY82" fmla="*/ 521494 h 781050"/>
                <a:gd name="connsiteX83" fmla="*/ 627793 w 781050"/>
                <a:gd name="connsiteY83" fmla="*/ 480346 h 781050"/>
                <a:gd name="connsiteX84" fmla="*/ 707803 w 781050"/>
                <a:gd name="connsiteY84" fmla="*/ 487680 h 781050"/>
                <a:gd name="connsiteX85" fmla="*/ 712375 w 781050"/>
                <a:gd name="connsiteY85" fmla="*/ 584645 h 781050"/>
                <a:gd name="connsiteX86" fmla="*/ 648462 w 781050"/>
                <a:gd name="connsiteY86" fmla="*/ 612458 h 781050"/>
                <a:gd name="connsiteX87" fmla="*/ 705993 w 781050"/>
                <a:gd name="connsiteY87" fmla="*/ 649700 h 781050"/>
                <a:gd name="connsiteX88" fmla="*/ 757142 w 781050"/>
                <a:gd name="connsiteY88" fmla="*/ 666179 h 781050"/>
                <a:gd name="connsiteX89" fmla="*/ 710946 w 781050"/>
                <a:gd name="connsiteY89" fmla="*/ 677704 h 781050"/>
                <a:gd name="connsiteX90" fmla="*/ 778002 w 781050"/>
                <a:gd name="connsiteY90" fmla="*/ 780098 h 781050"/>
                <a:gd name="connsiteX91" fmla="*/ 675608 w 781050"/>
                <a:gd name="connsiteY91" fmla="*/ 713042 h 781050"/>
                <a:gd name="connsiteX92" fmla="*/ 664178 w 781050"/>
                <a:gd name="connsiteY92" fmla="*/ 759238 h 781050"/>
                <a:gd name="connsiteX93" fmla="*/ 647700 w 781050"/>
                <a:gd name="connsiteY93" fmla="*/ 708088 h 781050"/>
                <a:gd name="connsiteX94" fmla="*/ 610457 w 781050"/>
                <a:gd name="connsiteY94" fmla="*/ 650558 h 781050"/>
                <a:gd name="connsiteX95" fmla="*/ 582644 w 781050"/>
                <a:gd name="connsiteY95" fmla="*/ 714470 h 781050"/>
                <a:gd name="connsiteX96" fmla="*/ 485680 w 781050"/>
                <a:gd name="connsiteY96" fmla="*/ 709898 h 781050"/>
                <a:gd name="connsiteX97" fmla="*/ 478346 w 781050"/>
                <a:gd name="connsiteY97" fmla="*/ 629984 h 781050"/>
                <a:gd name="connsiteX98" fmla="*/ 519494 w 781050"/>
                <a:gd name="connsiteY98" fmla="*/ 620078 h 781050"/>
                <a:gd name="connsiteX99" fmla="*/ 518160 w 781050"/>
                <a:gd name="connsiteY99" fmla="*/ 639890 h 781050"/>
                <a:gd name="connsiteX100" fmla="*/ 494252 w 781050"/>
                <a:gd name="connsiteY100" fmla="*/ 648272 h 781050"/>
                <a:gd name="connsiteX101" fmla="*/ 500158 w 781050"/>
                <a:gd name="connsiteY101" fmla="*/ 694754 h 781050"/>
                <a:gd name="connsiteX102" fmla="*/ 567214 w 781050"/>
                <a:gd name="connsiteY102" fmla="*/ 698183 h 781050"/>
                <a:gd name="connsiteX103" fmla="*/ 556927 w 781050"/>
                <a:gd name="connsiteY103" fmla="*/ 596265 h 781050"/>
                <a:gd name="connsiteX104" fmla="*/ 483680 w 781050"/>
                <a:gd name="connsiteY104" fmla="*/ 563975 h 781050"/>
                <a:gd name="connsiteX105" fmla="*/ 448818 w 781050"/>
                <a:gd name="connsiteY105" fmla="*/ 589407 h 781050"/>
                <a:gd name="connsiteX106" fmla="*/ 489966 w 781050"/>
                <a:gd name="connsiteY106" fmla="*/ 529400 h 781050"/>
                <a:gd name="connsiteX107" fmla="*/ 418910 w 781050"/>
                <a:gd name="connsiteY107" fmla="*/ 511874 h 781050"/>
                <a:gd name="connsiteX108" fmla="*/ 392811 w 781050"/>
                <a:gd name="connsiteY108" fmla="*/ 413480 h 781050"/>
                <a:gd name="connsiteX109" fmla="*/ 366713 w 781050"/>
                <a:gd name="connsiteY109" fmla="*/ 509397 h 781050"/>
                <a:gd name="connsiteX110" fmla="*/ 295656 w 781050"/>
                <a:gd name="connsiteY110" fmla="*/ 526923 h 781050"/>
                <a:gd name="connsiteX111" fmla="*/ 336804 w 781050"/>
                <a:gd name="connsiteY111" fmla="*/ 586931 h 781050"/>
                <a:gd name="connsiteX112" fmla="*/ 301943 w 781050"/>
                <a:gd name="connsiteY112" fmla="*/ 561499 h 781050"/>
                <a:gd name="connsiteX113" fmla="*/ 228695 w 781050"/>
                <a:gd name="connsiteY113" fmla="*/ 593789 h 781050"/>
                <a:gd name="connsiteX114" fmla="*/ 218408 w 781050"/>
                <a:gd name="connsiteY114" fmla="*/ 695706 h 781050"/>
                <a:gd name="connsiteX115" fmla="*/ 285464 w 781050"/>
                <a:gd name="connsiteY115" fmla="*/ 692277 h 781050"/>
                <a:gd name="connsiteX116" fmla="*/ 291370 w 781050"/>
                <a:gd name="connsiteY116" fmla="*/ 645795 h 781050"/>
                <a:gd name="connsiteX117" fmla="*/ 267462 w 781050"/>
                <a:gd name="connsiteY117" fmla="*/ 637413 h 781050"/>
                <a:gd name="connsiteX118" fmla="*/ 266129 w 781050"/>
                <a:gd name="connsiteY118" fmla="*/ 617601 h 781050"/>
                <a:gd name="connsiteX119" fmla="*/ 307277 w 781050"/>
                <a:gd name="connsiteY119" fmla="*/ 627412 h 781050"/>
                <a:gd name="connsiteX120" fmla="*/ 299847 w 781050"/>
                <a:gd name="connsiteY120" fmla="*/ 707327 h 781050"/>
                <a:gd name="connsiteX121" fmla="*/ 202883 w 781050"/>
                <a:gd name="connsiteY121" fmla="*/ 711899 h 781050"/>
                <a:gd name="connsiteX122" fmla="*/ 175069 w 781050"/>
                <a:gd name="connsiteY122" fmla="*/ 648081 h 781050"/>
                <a:gd name="connsiteX123" fmla="*/ 137827 w 781050"/>
                <a:gd name="connsiteY123" fmla="*/ 705612 h 781050"/>
                <a:gd name="connsiteX124" fmla="*/ 121349 w 781050"/>
                <a:gd name="connsiteY124" fmla="*/ 756857 h 781050"/>
                <a:gd name="connsiteX125" fmla="*/ 109919 w 781050"/>
                <a:gd name="connsiteY125" fmla="*/ 710660 h 781050"/>
                <a:gd name="connsiteX126" fmla="*/ 7144 w 781050"/>
                <a:gd name="connsiteY126" fmla="*/ 778193 h 781050"/>
                <a:gd name="connsiteX127" fmla="*/ 74200 w 781050"/>
                <a:gd name="connsiteY127" fmla="*/ 675799 h 781050"/>
                <a:gd name="connsiteX128" fmla="*/ 28004 w 781050"/>
                <a:gd name="connsiteY128" fmla="*/ 664369 h 781050"/>
                <a:gd name="connsiteX129" fmla="*/ 79248 w 781050"/>
                <a:gd name="connsiteY129" fmla="*/ 647890 h 781050"/>
                <a:gd name="connsiteX130" fmla="*/ 136779 w 781050"/>
                <a:gd name="connsiteY130" fmla="*/ 610648 h 781050"/>
                <a:gd name="connsiteX131" fmla="*/ 72962 w 781050"/>
                <a:gd name="connsiteY131" fmla="*/ 582835 h 781050"/>
                <a:gd name="connsiteX132" fmla="*/ 77534 w 781050"/>
                <a:gd name="connsiteY132" fmla="*/ 485870 h 781050"/>
                <a:gd name="connsiteX133" fmla="*/ 157544 w 781050"/>
                <a:gd name="connsiteY133" fmla="*/ 478441 h 781050"/>
                <a:gd name="connsiteX134" fmla="*/ 167354 w 781050"/>
                <a:gd name="connsiteY134" fmla="*/ 519589 h 781050"/>
                <a:gd name="connsiteX135" fmla="*/ 147542 w 781050"/>
                <a:gd name="connsiteY135" fmla="*/ 518255 h 781050"/>
                <a:gd name="connsiteX136" fmla="*/ 139160 w 781050"/>
                <a:gd name="connsiteY136" fmla="*/ 494348 h 781050"/>
                <a:gd name="connsiteX137" fmla="*/ 92678 w 781050"/>
                <a:gd name="connsiteY137" fmla="*/ 500253 h 781050"/>
                <a:gd name="connsiteX138" fmla="*/ 89249 w 781050"/>
                <a:gd name="connsiteY138" fmla="*/ 567309 h 781050"/>
                <a:gd name="connsiteX139" fmla="*/ 191167 w 781050"/>
                <a:gd name="connsiteY139" fmla="*/ 557022 h 781050"/>
                <a:gd name="connsiteX140" fmla="*/ 223456 w 781050"/>
                <a:gd name="connsiteY140" fmla="*/ 483775 h 781050"/>
                <a:gd name="connsiteX141" fmla="*/ 198025 w 781050"/>
                <a:gd name="connsiteY141" fmla="*/ 448913 h 781050"/>
                <a:gd name="connsiteX142" fmla="*/ 258128 w 781050"/>
                <a:gd name="connsiteY142" fmla="*/ 490061 h 781050"/>
                <a:gd name="connsiteX143" fmla="*/ 275654 w 781050"/>
                <a:gd name="connsiteY143" fmla="*/ 419005 h 781050"/>
                <a:gd name="connsiteX144" fmla="*/ 374047 w 781050"/>
                <a:gd name="connsiteY144" fmla="*/ 392716 h 781050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  <a:cxn ang="0">
                  <a:pos x="connsiteX7" y="connsiteY7"/>
                </a:cxn>
                <a:cxn ang="0">
                  <a:pos x="connsiteX8" y="connsiteY8"/>
                </a:cxn>
                <a:cxn ang="0">
                  <a:pos x="connsiteX9" y="connsiteY9"/>
                </a:cxn>
                <a:cxn ang="0">
                  <a:pos x="connsiteX10" y="connsiteY10"/>
                </a:cxn>
                <a:cxn ang="0">
                  <a:pos x="connsiteX11" y="connsiteY11"/>
                </a:cxn>
                <a:cxn ang="0">
                  <a:pos x="connsiteX12" y="connsiteY12"/>
                </a:cxn>
                <a:cxn ang="0">
                  <a:pos x="connsiteX13" y="connsiteY13"/>
                </a:cxn>
                <a:cxn ang="0">
                  <a:pos x="connsiteX14" y="connsiteY14"/>
                </a:cxn>
                <a:cxn ang="0">
                  <a:pos x="connsiteX15" y="connsiteY15"/>
                </a:cxn>
                <a:cxn ang="0">
                  <a:pos x="connsiteX16" y="connsiteY16"/>
                </a:cxn>
                <a:cxn ang="0">
                  <a:pos x="connsiteX17" y="connsiteY17"/>
                </a:cxn>
                <a:cxn ang="0">
                  <a:pos x="connsiteX18" y="connsiteY18"/>
                </a:cxn>
                <a:cxn ang="0">
                  <a:pos x="connsiteX19" y="connsiteY19"/>
                </a:cxn>
                <a:cxn ang="0">
                  <a:pos x="connsiteX20" y="connsiteY20"/>
                </a:cxn>
                <a:cxn ang="0">
                  <a:pos x="connsiteX21" y="connsiteY21"/>
                </a:cxn>
                <a:cxn ang="0">
                  <a:pos x="connsiteX22" y="connsiteY22"/>
                </a:cxn>
                <a:cxn ang="0">
                  <a:pos x="connsiteX23" y="connsiteY23"/>
                </a:cxn>
                <a:cxn ang="0">
                  <a:pos x="connsiteX24" y="connsiteY24"/>
                </a:cxn>
                <a:cxn ang="0">
                  <a:pos x="connsiteX25" y="connsiteY25"/>
                </a:cxn>
                <a:cxn ang="0">
                  <a:pos x="connsiteX26" y="connsiteY26"/>
                </a:cxn>
                <a:cxn ang="0">
                  <a:pos x="connsiteX27" y="connsiteY27"/>
                </a:cxn>
                <a:cxn ang="0">
                  <a:pos x="connsiteX28" y="connsiteY28"/>
                </a:cxn>
                <a:cxn ang="0">
                  <a:pos x="connsiteX29" y="connsiteY29"/>
                </a:cxn>
                <a:cxn ang="0">
                  <a:pos x="connsiteX30" y="connsiteY30"/>
                </a:cxn>
                <a:cxn ang="0">
                  <a:pos x="connsiteX31" y="connsiteY31"/>
                </a:cxn>
                <a:cxn ang="0">
                  <a:pos x="connsiteX32" y="connsiteY32"/>
                </a:cxn>
                <a:cxn ang="0">
                  <a:pos x="connsiteX33" y="connsiteY33"/>
                </a:cxn>
                <a:cxn ang="0">
                  <a:pos x="connsiteX34" y="connsiteY34"/>
                </a:cxn>
                <a:cxn ang="0">
                  <a:pos x="connsiteX35" y="connsiteY35"/>
                </a:cxn>
                <a:cxn ang="0">
                  <a:pos x="connsiteX36" y="connsiteY36"/>
                </a:cxn>
                <a:cxn ang="0">
                  <a:pos x="connsiteX37" y="connsiteY37"/>
                </a:cxn>
                <a:cxn ang="0">
                  <a:pos x="connsiteX38" y="connsiteY38"/>
                </a:cxn>
                <a:cxn ang="0">
                  <a:pos x="connsiteX39" y="connsiteY39"/>
                </a:cxn>
                <a:cxn ang="0">
                  <a:pos x="connsiteX40" y="connsiteY40"/>
                </a:cxn>
                <a:cxn ang="0">
                  <a:pos x="connsiteX41" y="connsiteY41"/>
                </a:cxn>
                <a:cxn ang="0">
                  <a:pos x="connsiteX42" y="connsiteY42"/>
                </a:cxn>
                <a:cxn ang="0">
                  <a:pos x="connsiteX43" y="connsiteY43"/>
                </a:cxn>
                <a:cxn ang="0">
                  <a:pos x="connsiteX44" y="connsiteY44"/>
                </a:cxn>
                <a:cxn ang="0">
                  <a:pos x="connsiteX45" y="connsiteY45"/>
                </a:cxn>
                <a:cxn ang="0">
                  <a:pos x="connsiteX46" y="connsiteY46"/>
                </a:cxn>
                <a:cxn ang="0">
                  <a:pos x="connsiteX47" y="connsiteY47"/>
                </a:cxn>
                <a:cxn ang="0">
                  <a:pos x="connsiteX48" y="connsiteY48"/>
                </a:cxn>
                <a:cxn ang="0">
                  <a:pos x="connsiteX49" y="connsiteY49"/>
                </a:cxn>
                <a:cxn ang="0">
                  <a:pos x="connsiteX50" y="connsiteY50"/>
                </a:cxn>
                <a:cxn ang="0">
                  <a:pos x="connsiteX51" y="connsiteY51"/>
                </a:cxn>
                <a:cxn ang="0">
                  <a:pos x="connsiteX52" y="connsiteY52"/>
                </a:cxn>
                <a:cxn ang="0">
                  <a:pos x="connsiteX53" y="connsiteY53"/>
                </a:cxn>
                <a:cxn ang="0">
                  <a:pos x="connsiteX54" y="connsiteY54"/>
                </a:cxn>
                <a:cxn ang="0">
                  <a:pos x="connsiteX55" y="connsiteY55"/>
                </a:cxn>
                <a:cxn ang="0">
                  <a:pos x="connsiteX56" y="connsiteY56"/>
                </a:cxn>
                <a:cxn ang="0">
                  <a:pos x="connsiteX57" y="connsiteY57"/>
                </a:cxn>
                <a:cxn ang="0">
                  <a:pos x="connsiteX58" y="connsiteY58"/>
                </a:cxn>
                <a:cxn ang="0">
                  <a:pos x="connsiteX59" y="connsiteY59"/>
                </a:cxn>
                <a:cxn ang="0">
                  <a:pos x="connsiteX60" y="connsiteY60"/>
                </a:cxn>
                <a:cxn ang="0">
                  <a:pos x="connsiteX61" y="connsiteY61"/>
                </a:cxn>
                <a:cxn ang="0">
                  <a:pos x="connsiteX62" y="connsiteY62"/>
                </a:cxn>
                <a:cxn ang="0">
                  <a:pos x="connsiteX63" y="connsiteY63"/>
                </a:cxn>
                <a:cxn ang="0">
                  <a:pos x="connsiteX64" y="connsiteY64"/>
                </a:cxn>
                <a:cxn ang="0">
                  <a:pos x="connsiteX65" y="connsiteY65"/>
                </a:cxn>
                <a:cxn ang="0">
                  <a:pos x="connsiteX66" y="connsiteY66"/>
                </a:cxn>
                <a:cxn ang="0">
                  <a:pos x="connsiteX67" y="connsiteY67"/>
                </a:cxn>
                <a:cxn ang="0">
                  <a:pos x="connsiteX68" y="connsiteY68"/>
                </a:cxn>
                <a:cxn ang="0">
                  <a:pos x="connsiteX69" y="connsiteY69"/>
                </a:cxn>
                <a:cxn ang="0">
                  <a:pos x="connsiteX70" y="connsiteY70"/>
                </a:cxn>
                <a:cxn ang="0">
                  <a:pos x="connsiteX71" y="connsiteY71"/>
                </a:cxn>
                <a:cxn ang="0">
                  <a:pos x="connsiteX72" y="connsiteY72"/>
                </a:cxn>
                <a:cxn ang="0">
                  <a:pos x="connsiteX73" y="connsiteY73"/>
                </a:cxn>
                <a:cxn ang="0">
                  <a:pos x="connsiteX74" y="connsiteY74"/>
                </a:cxn>
                <a:cxn ang="0">
                  <a:pos x="connsiteX75" y="connsiteY75"/>
                </a:cxn>
                <a:cxn ang="0">
                  <a:pos x="connsiteX76" y="connsiteY76"/>
                </a:cxn>
                <a:cxn ang="0">
                  <a:pos x="connsiteX77" y="connsiteY77"/>
                </a:cxn>
                <a:cxn ang="0">
                  <a:pos x="connsiteX78" y="connsiteY78"/>
                </a:cxn>
                <a:cxn ang="0">
                  <a:pos x="connsiteX79" y="connsiteY79"/>
                </a:cxn>
                <a:cxn ang="0">
                  <a:pos x="connsiteX80" y="connsiteY80"/>
                </a:cxn>
                <a:cxn ang="0">
                  <a:pos x="connsiteX81" y="connsiteY81"/>
                </a:cxn>
                <a:cxn ang="0">
                  <a:pos x="connsiteX82" y="connsiteY82"/>
                </a:cxn>
                <a:cxn ang="0">
                  <a:pos x="connsiteX83" y="connsiteY83"/>
                </a:cxn>
                <a:cxn ang="0">
                  <a:pos x="connsiteX84" y="connsiteY84"/>
                </a:cxn>
                <a:cxn ang="0">
                  <a:pos x="connsiteX85" y="connsiteY85"/>
                </a:cxn>
                <a:cxn ang="0">
                  <a:pos x="connsiteX86" y="connsiteY86"/>
                </a:cxn>
                <a:cxn ang="0">
                  <a:pos x="connsiteX87" y="connsiteY87"/>
                </a:cxn>
                <a:cxn ang="0">
                  <a:pos x="connsiteX88" y="connsiteY88"/>
                </a:cxn>
                <a:cxn ang="0">
                  <a:pos x="connsiteX89" y="connsiteY89"/>
                </a:cxn>
                <a:cxn ang="0">
                  <a:pos x="connsiteX90" y="connsiteY90"/>
                </a:cxn>
                <a:cxn ang="0">
                  <a:pos x="connsiteX91" y="connsiteY91"/>
                </a:cxn>
                <a:cxn ang="0">
                  <a:pos x="connsiteX92" y="connsiteY92"/>
                </a:cxn>
                <a:cxn ang="0">
                  <a:pos x="connsiteX93" y="connsiteY93"/>
                </a:cxn>
                <a:cxn ang="0">
                  <a:pos x="connsiteX94" y="connsiteY94"/>
                </a:cxn>
                <a:cxn ang="0">
                  <a:pos x="connsiteX95" y="connsiteY95"/>
                </a:cxn>
                <a:cxn ang="0">
                  <a:pos x="connsiteX96" y="connsiteY96"/>
                </a:cxn>
                <a:cxn ang="0">
                  <a:pos x="connsiteX97" y="connsiteY97"/>
                </a:cxn>
                <a:cxn ang="0">
                  <a:pos x="connsiteX98" y="connsiteY98"/>
                </a:cxn>
                <a:cxn ang="0">
                  <a:pos x="connsiteX99" y="connsiteY99"/>
                </a:cxn>
                <a:cxn ang="0">
                  <a:pos x="connsiteX100" y="connsiteY100"/>
                </a:cxn>
                <a:cxn ang="0">
                  <a:pos x="connsiteX101" y="connsiteY101"/>
                </a:cxn>
                <a:cxn ang="0">
                  <a:pos x="connsiteX102" y="connsiteY102"/>
                </a:cxn>
                <a:cxn ang="0">
                  <a:pos x="connsiteX103" y="connsiteY103"/>
                </a:cxn>
                <a:cxn ang="0">
                  <a:pos x="connsiteX104" y="connsiteY104"/>
                </a:cxn>
                <a:cxn ang="0">
                  <a:pos x="connsiteX105" y="connsiteY105"/>
                </a:cxn>
                <a:cxn ang="0">
                  <a:pos x="connsiteX106" y="connsiteY106"/>
                </a:cxn>
                <a:cxn ang="0">
                  <a:pos x="connsiteX107" y="connsiteY107"/>
                </a:cxn>
                <a:cxn ang="0">
                  <a:pos x="connsiteX108" y="connsiteY108"/>
                </a:cxn>
                <a:cxn ang="0">
                  <a:pos x="connsiteX109" y="connsiteY109"/>
                </a:cxn>
                <a:cxn ang="0">
                  <a:pos x="connsiteX110" y="connsiteY110"/>
                </a:cxn>
                <a:cxn ang="0">
                  <a:pos x="connsiteX111" y="connsiteY111"/>
                </a:cxn>
                <a:cxn ang="0">
                  <a:pos x="connsiteX112" y="connsiteY112"/>
                </a:cxn>
                <a:cxn ang="0">
                  <a:pos x="connsiteX113" y="connsiteY113"/>
                </a:cxn>
                <a:cxn ang="0">
                  <a:pos x="connsiteX114" y="connsiteY114"/>
                </a:cxn>
                <a:cxn ang="0">
                  <a:pos x="connsiteX115" y="connsiteY115"/>
                </a:cxn>
                <a:cxn ang="0">
                  <a:pos x="connsiteX116" y="connsiteY116"/>
                </a:cxn>
                <a:cxn ang="0">
                  <a:pos x="connsiteX117" y="connsiteY117"/>
                </a:cxn>
                <a:cxn ang="0">
                  <a:pos x="connsiteX118" y="connsiteY118"/>
                </a:cxn>
                <a:cxn ang="0">
                  <a:pos x="connsiteX119" y="connsiteY119"/>
                </a:cxn>
                <a:cxn ang="0">
                  <a:pos x="connsiteX120" y="connsiteY120"/>
                </a:cxn>
                <a:cxn ang="0">
                  <a:pos x="connsiteX121" y="connsiteY121"/>
                </a:cxn>
                <a:cxn ang="0">
                  <a:pos x="connsiteX122" y="connsiteY122"/>
                </a:cxn>
                <a:cxn ang="0">
                  <a:pos x="connsiteX123" y="connsiteY123"/>
                </a:cxn>
                <a:cxn ang="0">
                  <a:pos x="connsiteX124" y="connsiteY124"/>
                </a:cxn>
                <a:cxn ang="0">
                  <a:pos x="connsiteX125" y="connsiteY125"/>
                </a:cxn>
                <a:cxn ang="0">
                  <a:pos x="connsiteX126" y="connsiteY126"/>
                </a:cxn>
                <a:cxn ang="0">
                  <a:pos x="connsiteX127" y="connsiteY127"/>
                </a:cxn>
                <a:cxn ang="0">
                  <a:pos x="connsiteX128" y="connsiteY128"/>
                </a:cxn>
                <a:cxn ang="0">
                  <a:pos x="connsiteX129" y="connsiteY129"/>
                </a:cxn>
                <a:cxn ang="0">
                  <a:pos x="connsiteX130" y="connsiteY130"/>
                </a:cxn>
                <a:cxn ang="0">
                  <a:pos x="connsiteX131" y="connsiteY131"/>
                </a:cxn>
                <a:cxn ang="0">
                  <a:pos x="connsiteX132" y="connsiteY132"/>
                </a:cxn>
                <a:cxn ang="0">
                  <a:pos x="connsiteX133" y="connsiteY133"/>
                </a:cxn>
                <a:cxn ang="0">
                  <a:pos x="connsiteX134" y="connsiteY134"/>
                </a:cxn>
                <a:cxn ang="0">
                  <a:pos x="connsiteX135" y="connsiteY135"/>
                </a:cxn>
                <a:cxn ang="0">
                  <a:pos x="connsiteX136" y="connsiteY136"/>
                </a:cxn>
                <a:cxn ang="0">
                  <a:pos x="connsiteX137" y="connsiteY137"/>
                </a:cxn>
                <a:cxn ang="0">
                  <a:pos x="connsiteX138" y="connsiteY138"/>
                </a:cxn>
                <a:cxn ang="0">
                  <a:pos x="connsiteX139" y="connsiteY139"/>
                </a:cxn>
                <a:cxn ang="0">
                  <a:pos x="connsiteX140" y="connsiteY140"/>
                </a:cxn>
                <a:cxn ang="0">
                  <a:pos x="connsiteX141" y="connsiteY141"/>
                </a:cxn>
                <a:cxn ang="0">
                  <a:pos x="connsiteX142" y="connsiteY142"/>
                </a:cxn>
                <a:cxn ang="0">
                  <a:pos x="connsiteX143" y="connsiteY143"/>
                </a:cxn>
                <a:cxn ang="0">
                  <a:pos x="connsiteX144" y="connsiteY144"/>
                </a:cxn>
              </a:cxnLst>
              <a:rect l="l" t="t" r="r" b="b"/>
              <a:pathLst>
                <a:path w="781050" h="781050">
                  <a:moveTo>
                    <a:pt x="374047" y="392716"/>
                  </a:moveTo>
                  <a:cubicBezTo>
                    <a:pt x="324517" y="338900"/>
                    <a:pt x="313563" y="350901"/>
                    <a:pt x="278130" y="366617"/>
                  </a:cubicBezTo>
                  <a:cubicBezTo>
                    <a:pt x="292799" y="333947"/>
                    <a:pt x="288703" y="322802"/>
                    <a:pt x="260604" y="295561"/>
                  </a:cubicBezTo>
                  <a:cubicBezTo>
                    <a:pt x="258318" y="328898"/>
                    <a:pt x="233934" y="346615"/>
                    <a:pt x="200597" y="336709"/>
                  </a:cubicBezTo>
                  <a:cubicBezTo>
                    <a:pt x="215741" y="327850"/>
                    <a:pt x="223838" y="315563"/>
                    <a:pt x="226028" y="301847"/>
                  </a:cubicBezTo>
                  <a:cubicBezTo>
                    <a:pt x="229743" y="278702"/>
                    <a:pt x="216884" y="251269"/>
                    <a:pt x="193643" y="228600"/>
                  </a:cubicBezTo>
                  <a:cubicBezTo>
                    <a:pt x="159734" y="195453"/>
                    <a:pt x="115253" y="193548"/>
                    <a:pt x="91726" y="218313"/>
                  </a:cubicBezTo>
                  <a:cubicBezTo>
                    <a:pt x="70485" y="240697"/>
                    <a:pt x="75248" y="264795"/>
                    <a:pt x="95155" y="285369"/>
                  </a:cubicBezTo>
                  <a:cubicBezTo>
                    <a:pt x="110966" y="301752"/>
                    <a:pt x="131921" y="300038"/>
                    <a:pt x="141637" y="291275"/>
                  </a:cubicBezTo>
                  <a:cubicBezTo>
                    <a:pt x="146114" y="287179"/>
                    <a:pt x="154210" y="279654"/>
                    <a:pt x="150019" y="267367"/>
                  </a:cubicBezTo>
                  <a:cubicBezTo>
                    <a:pt x="142875" y="246412"/>
                    <a:pt x="161258" y="247745"/>
                    <a:pt x="169831" y="266033"/>
                  </a:cubicBezTo>
                  <a:cubicBezTo>
                    <a:pt x="177260" y="281940"/>
                    <a:pt x="169450" y="298704"/>
                    <a:pt x="160020" y="307181"/>
                  </a:cubicBezTo>
                  <a:cubicBezTo>
                    <a:pt x="141542" y="323469"/>
                    <a:pt x="108966" y="328994"/>
                    <a:pt x="80010" y="299752"/>
                  </a:cubicBezTo>
                  <a:cubicBezTo>
                    <a:pt x="54578" y="274034"/>
                    <a:pt x="43815" y="236982"/>
                    <a:pt x="75438" y="202787"/>
                  </a:cubicBezTo>
                  <a:cubicBezTo>
                    <a:pt x="94298" y="182404"/>
                    <a:pt x="114872" y="173546"/>
                    <a:pt x="139351" y="174974"/>
                  </a:cubicBezTo>
                  <a:cubicBezTo>
                    <a:pt x="117158" y="152305"/>
                    <a:pt x="105442" y="136874"/>
                    <a:pt x="81820" y="137732"/>
                  </a:cubicBezTo>
                  <a:cubicBezTo>
                    <a:pt x="57912" y="138589"/>
                    <a:pt x="46006" y="139637"/>
                    <a:pt x="30671" y="121253"/>
                  </a:cubicBezTo>
                  <a:cubicBezTo>
                    <a:pt x="42101" y="108299"/>
                    <a:pt x="60484" y="107918"/>
                    <a:pt x="76867" y="109823"/>
                  </a:cubicBezTo>
                  <a:cubicBezTo>
                    <a:pt x="38767" y="90869"/>
                    <a:pt x="9906" y="49911"/>
                    <a:pt x="9620" y="7144"/>
                  </a:cubicBezTo>
                  <a:cubicBezTo>
                    <a:pt x="52388" y="7430"/>
                    <a:pt x="93345" y="36290"/>
                    <a:pt x="112014" y="74200"/>
                  </a:cubicBezTo>
                  <a:cubicBezTo>
                    <a:pt x="110109" y="57817"/>
                    <a:pt x="110490" y="39338"/>
                    <a:pt x="123444" y="28004"/>
                  </a:cubicBezTo>
                  <a:cubicBezTo>
                    <a:pt x="141827" y="43434"/>
                    <a:pt x="140780" y="55340"/>
                    <a:pt x="139922" y="79248"/>
                  </a:cubicBezTo>
                  <a:cubicBezTo>
                    <a:pt x="139065" y="102870"/>
                    <a:pt x="154496" y="114586"/>
                    <a:pt x="177165" y="136779"/>
                  </a:cubicBezTo>
                  <a:cubicBezTo>
                    <a:pt x="175736" y="112300"/>
                    <a:pt x="184499" y="91726"/>
                    <a:pt x="204978" y="72866"/>
                  </a:cubicBezTo>
                  <a:cubicBezTo>
                    <a:pt x="239173" y="41339"/>
                    <a:pt x="276225" y="52007"/>
                    <a:pt x="301943" y="77438"/>
                  </a:cubicBezTo>
                  <a:cubicBezTo>
                    <a:pt x="331089" y="106394"/>
                    <a:pt x="325660" y="138970"/>
                    <a:pt x="309372" y="157353"/>
                  </a:cubicBezTo>
                  <a:cubicBezTo>
                    <a:pt x="300990" y="166878"/>
                    <a:pt x="284131" y="174689"/>
                    <a:pt x="268224" y="167164"/>
                  </a:cubicBezTo>
                  <a:cubicBezTo>
                    <a:pt x="249841" y="158591"/>
                    <a:pt x="248507" y="140208"/>
                    <a:pt x="269558" y="147352"/>
                  </a:cubicBezTo>
                  <a:cubicBezTo>
                    <a:pt x="281845" y="151543"/>
                    <a:pt x="289370" y="143447"/>
                    <a:pt x="293465" y="138970"/>
                  </a:cubicBezTo>
                  <a:cubicBezTo>
                    <a:pt x="302228" y="129350"/>
                    <a:pt x="303943" y="108395"/>
                    <a:pt x="287560" y="92488"/>
                  </a:cubicBezTo>
                  <a:cubicBezTo>
                    <a:pt x="267081" y="72581"/>
                    <a:pt x="242983" y="67818"/>
                    <a:pt x="220504" y="89059"/>
                  </a:cubicBezTo>
                  <a:cubicBezTo>
                    <a:pt x="195739" y="112586"/>
                    <a:pt x="197644" y="157067"/>
                    <a:pt x="230791" y="190976"/>
                  </a:cubicBezTo>
                  <a:cubicBezTo>
                    <a:pt x="253460" y="214122"/>
                    <a:pt x="280892" y="226981"/>
                    <a:pt x="304038" y="223266"/>
                  </a:cubicBezTo>
                  <a:cubicBezTo>
                    <a:pt x="317754" y="221075"/>
                    <a:pt x="330041" y="213074"/>
                    <a:pt x="338900" y="197930"/>
                  </a:cubicBezTo>
                  <a:cubicBezTo>
                    <a:pt x="348901" y="231267"/>
                    <a:pt x="331089" y="255651"/>
                    <a:pt x="297752" y="257937"/>
                  </a:cubicBezTo>
                  <a:cubicBezTo>
                    <a:pt x="324993" y="286036"/>
                    <a:pt x="336137" y="290132"/>
                    <a:pt x="368808" y="275463"/>
                  </a:cubicBezTo>
                  <a:cubicBezTo>
                    <a:pt x="353092" y="310991"/>
                    <a:pt x="341090" y="321850"/>
                    <a:pt x="394907" y="373856"/>
                  </a:cubicBezTo>
                  <a:cubicBezTo>
                    <a:pt x="448723" y="324326"/>
                    <a:pt x="436721" y="313468"/>
                    <a:pt x="421005" y="277940"/>
                  </a:cubicBezTo>
                  <a:cubicBezTo>
                    <a:pt x="453676" y="292608"/>
                    <a:pt x="464820" y="288512"/>
                    <a:pt x="492062" y="260414"/>
                  </a:cubicBezTo>
                  <a:cubicBezTo>
                    <a:pt x="458819" y="258128"/>
                    <a:pt x="441008" y="233744"/>
                    <a:pt x="450914" y="200406"/>
                  </a:cubicBezTo>
                  <a:cubicBezTo>
                    <a:pt x="459772" y="215551"/>
                    <a:pt x="472059" y="223552"/>
                    <a:pt x="485775" y="225838"/>
                  </a:cubicBezTo>
                  <a:cubicBezTo>
                    <a:pt x="508921" y="229553"/>
                    <a:pt x="536353" y="216694"/>
                    <a:pt x="559022" y="193548"/>
                  </a:cubicBezTo>
                  <a:cubicBezTo>
                    <a:pt x="592169" y="159639"/>
                    <a:pt x="594074" y="115157"/>
                    <a:pt x="569309" y="91631"/>
                  </a:cubicBezTo>
                  <a:cubicBezTo>
                    <a:pt x="546926" y="70390"/>
                    <a:pt x="522827" y="75152"/>
                    <a:pt x="502253" y="95059"/>
                  </a:cubicBezTo>
                  <a:cubicBezTo>
                    <a:pt x="485870" y="110966"/>
                    <a:pt x="487585" y="131826"/>
                    <a:pt x="496348" y="141542"/>
                  </a:cubicBezTo>
                  <a:cubicBezTo>
                    <a:pt x="500444" y="146018"/>
                    <a:pt x="507968" y="154115"/>
                    <a:pt x="520256" y="149924"/>
                  </a:cubicBezTo>
                  <a:cubicBezTo>
                    <a:pt x="541211" y="142780"/>
                    <a:pt x="539877" y="161163"/>
                    <a:pt x="521589" y="169736"/>
                  </a:cubicBezTo>
                  <a:cubicBezTo>
                    <a:pt x="505682" y="177165"/>
                    <a:pt x="488918" y="169355"/>
                    <a:pt x="480441" y="159925"/>
                  </a:cubicBezTo>
                  <a:cubicBezTo>
                    <a:pt x="464153" y="141446"/>
                    <a:pt x="458629" y="108871"/>
                    <a:pt x="487871" y="79915"/>
                  </a:cubicBezTo>
                  <a:cubicBezTo>
                    <a:pt x="513588" y="54483"/>
                    <a:pt x="550640" y="43720"/>
                    <a:pt x="584835" y="75343"/>
                  </a:cubicBezTo>
                  <a:cubicBezTo>
                    <a:pt x="605219" y="94202"/>
                    <a:pt x="614077" y="114776"/>
                    <a:pt x="612648" y="139160"/>
                  </a:cubicBezTo>
                  <a:cubicBezTo>
                    <a:pt x="635413" y="116967"/>
                    <a:pt x="650748" y="105251"/>
                    <a:pt x="649891" y="81629"/>
                  </a:cubicBezTo>
                  <a:cubicBezTo>
                    <a:pt x="649034" y="57722"/>
                    <a:pt x="647986" y="45815"/>
                    <a:pt x="666369" y="30385"/>
                  </a:cubicBezTo>
                  <a:cubicBezTo>
                    <a:pt x="679323" y="41815"/>
                    <a:pt x="679704" y="60198"/>
                    <a:pt x="677799" y="76581"/>
                  </a:cubicBezTo>
                  <a:cubicBezTo>
                    <a:pt x="696468" y="38672"/>
                    <a:pt x="737426" y="9811"/>
                    <a:pt x="780193" y="9525"/>
                  </a:cubicBezTo>
                  <a:cubicBezTo>
                    <a:pt x="779907" y="52292"/>
                    <a:pt x="751046" y="93250"/>
                    <a:pt x="713137" y="111919"/>
                  </a:cubicBezTo>
                  <a:cubicBezTo>
                    <a:pt x="729520" y="110014"/>
                    <a:pt x="747903" y="110395"/>
                    <a:pt x="759333" y="123349"/>
                  </a:cubicBezTo>
                  <a:cubicBezTo>
                    <a:pt x="743903" y="141732"/>
                    <a:pt x="731996" y="140684"/>
                    <a:pt x="708184" y="139827"/>
                  </a:cubicBezTo>
                  <a:cubicBezTo>
                    <a:pt x="684562" y="138970"/>
                    <a:pt x="672846" y="154400"/>
                    <a:pt x="650653" y="177070"/>
                  </a:cubicBezTo>
                  <a:cubicBezTo>
                    <a:pt x="675132" y="175546"/>
                    <a:pt x="695706" y="184404"/>
                    <a:pt x="714565" y="204883"/>
                  </a:cubicBezTo>
                  <a:cubicBezTo>
                    <a:pt x="746093" y="239078"/>
                    <a:pt x="735425" y="276130"/>
                    <a:pt x="709994" y="301847"/>
                  </a:cubicBezTo>
                  <a:cubicBezTo>
                    <a:pt x="681038" y="330994"/>
                    <a:pt x="648462" y="325565"/>
                    <a:pt x="630079" y="309277"/>
                  </a:cubicBezTo>
                  <a:cubicBezTo>
                    <a:pt x="620554" y="300895"/>
                    <a:pt x="612743" y="284036"/>
                    <a:pt x="620268" y="268129"/>
                  </a:cubicBezTo>
                  <a:cubicBezTo>
                    <a:pt x="628840" y="249746"/>
                    <a:pt x="647224" y="248412"/>
                    <a:pt x="640080" y="269462"/>
                  </a:cubicBezTo>
                  <a:cubicBezTo>
                    <a:pt x="635889" y="281750"/>
                    <a:pt x="643985" y="289274"/>
                    <a:pt x="648462" y="293370"/>
                  </a:cubicBezTo>
                  <a:cubicBezTo>
                    <a:pt x="658082" y="302133"/>
                    <a:pt x="679037" y="303848"/>
                    <a:pt x="694944" y="287465"/>
                  </a:cubicBezTo>
                  <a:cubicBezTo>
                    <a:pt x="714851" y="266986"/>
                    <a:pt x="719614" y="242888"/>
                    <a:pt x="698373" y="220409"/>
                  </a:cubicBezTo>
                  <a:cubicBezTo>
                    <a:pt x="674846" y="195644"/>
                    <a:pt x="630365" y="197549"/>
                    <a:pt x="596456" y="230696"/>
                  </a:cubicBezTo>
                  <a:cubicBezTo>
                    <a:pt x="573310" y="253365"/>
                    <a:pt x="560451" y="280797"/>
                    <a:pt x="564166" y="303943"/>
                  </a:cubicBezTo>
                  <a:cubicBezTo>
                    <a:pt x="566357" y="317659"/>
                    <a:pt x="574358" y="329946"/>
                    <a:pt x="589598" y="338804"/>
                  </a:cubicBezTo>
                  <a:cubicBezTo>
                    <a:pt x="556260" y="348806"/>
                    <a:pt x="531876" y="330994"/>
                    <a:pt x="529590" y="297656"/>
                  </a:cubicBezTo>
                  <a:cubicBezTo>
                    <a:pt x="501491" y="324898"/>
                    <a:pt x="497396" y="336042"/>
                    <a:pt x="512064" y="368713"/>
                  </a:cubicBezTo>
                  <a:cubicBezTo>
                    <a:pt x="476536" y="352997"/>
                    <a:pt x="465677" y="340995"/>
                    <a:pt x="413671" y="394811"/>
                  </a:cubicBezTo>
                  <a:cubicBezTo>
                    <a:pt x="463201" y="448628"/>
                    <a:pt x="474155" y="436626"/>
                    <a:pt x="509588" y="420910"/>
                  </a:cubicBezTo>
                  <a:cubicBezTo>
                    <a:pt x="494919" y="453581"/>
                    <a:pt x="499015" y="464725"/>
                    <a:pt x="527114" y="491966"/>
                  </a:cubicBezTo>
                  <a:cubicBezTo>
                    <a:pt x="529400" y="458724"/>
                    <a:pt x="553784" y="440912"/>
                    <a:pt x="587216" y="450818"/>
                  </a:cubicBezTo>
                  <a:cubicBezTo>
                    <a:pt x="572072" y="459676"/>
                    <a:pt x="563975" y="471964"/>
                    <a:pt x="561785" y="485680"/>
                  </a:cubicBezTo>
                  <a:cubicBezTo>
                    <a:pt x="558070" y="508825"/>
                    <a:pt x="570929" y="536258"/>
                    <a:pt x="594170" y="558927"/>
                  </a:cubicBezTo>
                  <a:cubicBezTo>
                    <a:pt x="628079" y="592074"/>
                    <a:pt x="672560" y="593979"/>
                    <a:pt x="696087" y="569214"/>
                  </a:cubicBezTo>
                  <a:cubicBezTo>
                    <a:pt x="717328" y="546830"/>
                    <a:pt x="712565" y="522732"/>
                    <a:pt x="692658" y="502158"/>
                  </a:cubicBezTo>
                  <a:cubicBezTo>
                    <a:pt x="676751" y="485775"/>
                    <a:pt x="655892" y="487490"/>
                    <a:pt x="646176" y="496253"/>
                  </a:cubicBezTo>
                  <a:cubicBezTo>
                    <a:pt x="641699" y="500348"/>
                    <a:pt x="633603" y="507873"/>
                    <a:pt x="637794" y="520160"/>
                  </a:cubicBezTo>
                  <a:cubicBezTo>
                    <a:pt x="644938" y="541115"/>
                    <a:pt x="626555" y="539782"/>
                    <a:pt x="617982" y="521494"/>
                  </a:cubicBezTo>
                  <a:cubicBezTo>
                    <a:pt x="610553" y="505587"/>
                    <a:pt x="618363" y="488823"/>
                    <a:pt x="627793" y="480346"/>
                  </a:cubicBezTo>
                  <a:cubicBezTo>
                    <a:pt x="646271" y="464058"/>
                    <a:pt x="678847" y="458534"/>
                    <a:pt x="707803" y="487680"/>
                  </a:cubicBezTo>
                  <a:cubicBezTo>
                    <a:pt x="733235" y="513398"/>
                    <a:pt x="743998" y="550450"/>
                    <a:pt x="712375" y="584645"/>
                  </a:cubicBezTo>
                  <a:cubicBezTo>
                    <a:pt x="693515" y="605028"/>
                    <a:pt x="672941" y="613886"/>
                    <a:pt x="648462" y="612458"/>
                  </a:cubicBezTo>
                  <a:cubicBezTo>
                    <a:pt x="670655" y="635127"/>
                    <a:pt x="682371" y="650558"/>
                    <a:pt x="705993" y="649700"/>
                  </a:cubicBezTo>
                  <a:cubicBezTo>
                    <a:pt x="729901" y="648843"/>
                    <a:pt x="741807" y="647795"/>
                    <a:pt x="757142" y="666179"/>
                  </a:cubicBezTo>
                  <a:cubicBezTo>
                    <a:pt x="745712" y="679133"/>
                    <a:pt x="727329" y="679513"/>
                    <a:pt x="710946" y="677704"/>
                  </a:cubicBezTo>
                  <a:cubicBezTo>
                    <a:pt x="748856" y="696373"/>
                    <a:pt x="777716" y="737330"/>
                    <a:pt x="778002" y="780098"/>
                  </a:cubicBezTo>
                  <a:cubicBezTo>
                    <a:pt x="735235" y="779812"/>
                    <a:pt x="694277" y="750951"/>
                    <a:pt x="675608" y="713042"/>
                  </a:cubicBezTo>
                  <a:cubicBezTo>
                    <a:pt x="677513" y="729425"/>
                    <a:pt x="677132" y="747903"/>
                    <a:pt x="664178" y="759238"/>
                  </a:cubicBezTo>
                  <a:cubicBezTo>
                    <a:pt x="645795" y="743807"/>
                    <a:pt x="646843" y="731901"/>
                    <a:pt x="647700" y="708088"/>
                  </a:cubicBezTo>
                  <a:cubicBezTo>
                    <a:pt x="648557" y="684467"/>
                    <a:pt x="633127" y="672751"/>
                    <a:pt x="610457" y="650558"/>
                  </a:cubicBezTo>
                  <a:cubicBezTo>
                    <a:pt x="611886" y="675037"/>
                    <a:pt x="603123" y="695611"/>
                    <a:pt x="582644" y="714470"/>
                  </a:cubicBezTo>
                  <a:cubicBezTo>
                    <a:pt x="548450" y="745998"/>
                    <a:pt x="511397" y="735330"/>
                    <a:pt x="485680" y="709898"/>
                  </a:cubicBezTo>
                  <a:cubicBezTo>
                    <a:pt x="456533" y="680942"/>
                    <a:pt x="461963" y="648367"/>
                    <a:pt x="478346" y="629984"/>
                  </a:cubicBezTo>
                  <a:cubicBezTo>
                    <a:pt x="486728" y="620459"/>
                    <a:pt x="503587" y="612648"/>
                    <a:pt x="519494" y="620078"/>
                  </a:cubicBezTo>
                  <a:cubicBezTo>
                    <a:pt x="537877" y="628745"/>
                    <a:pt x="539210" y="647033"/>
                    <a:pt x="518160" y="639890"/>
                  </a:cubicBezTo>
                  <a:cubicBezTo>
                    <a:pt x="505873" y="635699"/>
                    <a:pt x="498348" y="643795"/>
                    <a:pt x="494252" y="648272"/>
                  </a:cubicBezTo>
                  <a:cubicBezTo>
                    <a:pt x="485489" y="657892"/>
                    <a:pt x="483775" y="678847"/>
                    <a:pt x="500158" y="694754"/>
                  </a:cubicBezTo>
                  <a:cubicBezTo>
                    <a:pt x="520637" y="714661"/>
                    <a:pt x="544735" y="719423"/>
                    <a:pt x="567214" y="698183"/>
                  </a:cubicBezTo>
                  <a:cubicBezTo>
                    <a:pt x="591979" y="674656"/>
                    <a:pt x="590074" y="630174"/>
                    <a:pt x="556927" y="596265"/>
                  </a:cubicBezTo>
                  <a:cubicBezTo>
                    <a:pt x="534257" y="573119"/>
                    <a:pt x="506825" y="560261"/>
                    <a:pt x="483680" y="563975"/>
                  </a:cubicBezTo>
                  <a:cubicBezTo>
                    <a:pt x="469964" y="566166"/>
                    <a:pt x="457676" y="574167"/>
                    <a:pt x="448818" y="589407"/>
                  </a:cubicBezTo>
                  <a:cubicBezTo>
                    <a:pt x="438817" y="556070"/>
                    <a:pt x="456629" y="531686"/>
                    <a:pt x="489966" y="529400"/>
                  </a:cubicBezTo>
                  <a:cubicBezTo>
                    <a:pt x="462725" y="501301"/>
                    <a:pt x="451580" y="497205"/>
                    <a:pt x="418910" y="511874"/>
                  </a:cubicBezTo>
                  <a:cubicBezTo>
                    <a:pt x="434626" y="476345"/>
                    <a:pt x="446627" y="465487"/>
                    <a:pt x="392811" y="413480"/>
                  </a:cubicBezTo>
                  <a:cubicBezTo>
                    <a:pt x="338995" y="463010"/>
                    <a:pt x="350996" y="473964"/>
                    <a:pt x="366713" y="509397"/>
                  </a:cubicBezTo>
                  <a:cubicBezTo>
                    <a:pt x="334042" y="494729"/>
                    <a:pt x="322898" y="498824"/>
                    <a:pt x="295656" y="526923"/>
                  </a:cubicBezTo>
                  <a:cubicBezTo>
                    <a:pt x="328898" y="529209"/>
                    <a:pt x="346710" y="553593"/>
                    <a:pt x="336804" y="586931"/>
                  </a:cubicBezTo>
                  <a:cubicBezTo>
                    <a:pt x="327946" y="571786"/>
                    <a:pt x="315659" y="563690"/>
                    <a:pt x="301943" y="561499"/>
                  </a:cubicBezTo>
                  <a:cubicBezTo>
                    <a:pt x="278797" y="557784"/>
                    <a:pt x="251365" y="570643"/>
                    <a:pt x="228695" y="593789"/>
                  </a:cubicBezTo>
                  <a:cubicBezTo>
                    <a:pt x="195548" y="627698"/>
                    <a:pt x="193643" y="672179"/>
                    <a:pt x="218408" y="695706"/>
                  </a:cubicBezTo>
                  <a:cubicBezTo>
                    <a:pt x="240792" y="716947"/>
                    <a:pt x="264890" y="712184"/>
                    <a:pt x="285464" y="692277"/>
                  </a:cubicBezTo>
                  <a:cubicBezTo>
                    <a:pt x="301847" y="676370"/>
                    <a:pt x="300133" y="655415"/>
                    <a:pt x="291370" y="645795"/>
                  </a:cubicBezTo>
                  <a:cubicBezTo>
                    <a:pt x="287274" y="641318"/>
                    <a:pt x="279749" y="633222"/>
                    <a:pt x="267462" y="637413"/>
                  </a:cubicBezTo>
                  <a:cubicBezTo>
                    <a:pt x="246507" y="644557"/>
                    <a:pt x="247841" y="626174"/>
                    <a:pt x="266129" y="617601"/>
                  </a:cubicBezTo>
                  <a:cubicBezTo>
                    <a:pt x="282035" y="610172"/>
                    <a:pt x="298799" y="617982"/>
                    <a:pt x="307277" y="627412"/>
                  </a:cubicBezTo>
                  <a:cubicBezTo>
                    <a:pt x="323564" y="645890"/>
                    <a:pt x="329089" y="678466"/>
                    <a:pt x="299847" y="707327"/>
                  </a:cubicBezTo>
                  <a:cubicBezTo>
                    <a:pt x="274130" y="732758"/>
                    <a:pt x="237077" y="743522"/>
                    <a:pt x="202883" y="711899"/>
                  </a:cubicBezTo>
                  <a:cubicBezTo>
                    <a:pt x="182499" y="693039"/>
                    <a:pt x="173641" y="672465"/>
                    <a:pt x="175069" y="648081"/>
                  </a:cubicBezTo>
                  <a:cubicBezTo>
                    <a:pt x="152400" y="670274"/>
                    <a:pt x="136970" y="681990"/>
                    <a:pt x="137827" y="705612"/>
                  </a:cubicBezTo>
                  <a:cubicBezTo>
                    <a:pt x="138684" y="729520"/>
                    <a:pt x="139732" y="741426"/>
                    <a:pt x="121349" y="756857"/>
                  </a:cubicBezTo>
                  <a:cubicBezTo>
                    <a:pt x="108395" y="745427"/>
                    <a:pt x="108014" y="727043"/>
                    <a:pt x="109919" y="710660"/>
                  </a:cubicBezTo>
                  <a:cubicBezTo>
                    <a:pt x="90869" y="749046"/>
                    <a:pt x="49911" y="777907"/>
                    <a:pt x="7144" y="778193"/>
                  </a:cubicBezTo>
                  <a:cubicBezTo>
                    <a:pt x="7430" y="735425"/>
                    <a:pt x="36290" y="694468"/>
                    <a:pt x="74200" y="675799"/>
                  </a:cubicBezTo>
                  <a:cubicBezTo>
                    <a:pt x="57817" y="677704"/>
                    <a:pt x="39338" y="677323"/>
                    <a:pt x="28004" y="664369"/>
                  </a:cubicBezTo>
                  <a:cubicBezTo>
                    <a:pt x="43434" y="645986"/>
                    <a:pt x="55340" y="647033"/>
                    <a:pt x="79248" y="647890"/>
                  </a:cubicBezTo>
                  <a:cubicBezTo>
                    <a:pt x="102870" y="648748"/>
                    <a:pt x="114586" y="633317"/>
                    <a:pt x="136779" y="610648"/>
                  </a:cubicBezTo>
                  <a:cubicBezTo>
                    <a:pt x="112300" y="612077"/>
                    <a:pt x="91726" y="603314"/>
                    <a:pt x="72962" y="582835"/>
                  </a:cubicBezTo>
                  <a:cubicBezTo>
                    <a:pt x="41434" y="548640"/>
                    <a:pt x="52102" y="511588"/>
                    <a:pt x="77534" y="485870"/>
                  </a:cubicBezTo>
                  <a:cubicBezTo>
                    <a:pt x="106490" y="456724"/>
                    <a:pt x="139065" y="462153"/>
                    <a:pt x="157544" y="478441"/>
                  </a:cubicBezTo>
                  <a:cubicBezTo>
                    <a:pt x="167069" y="486823"/>
                    <a:pt x="174879" y="503682"/>
                    <a:pt x="167354" y="519589"/>
                  </a:cubicBezTo>
                  <a:cubicBezTo>
                    <a:pt x="158782" y="537972"/>
                    <a:pt x="140399" y="539306"/>
                    <a:pt x="147542" y="518255"/>
                  </a:cubicBezTo>
                  <a:cubicBezTo>
                    <a:pt x="151733" y="505968"/>
                    <a:pt x="143637" y="498443"/>
                    <a:pt x="139160" y="494348"/>
                  </a:cubicBezTo>
                  <a:cubicBezTo>
                    <a:pt x="129540" y="485585"/>
                    <a:pt x="108585" y="483870"/>
                    <a:pt x="92678" y="500253"/>
                  </a:cubicBezTo>
                  <a:cubicBezTo>
                    <a:pt x="72771" y="520827"/>
                    <a:pt x="68009" y="544830"/>
                    <a:pt x="89249" y="567309"/>
                  </a:cubicBezTo>
                  <a:cubicBezTo>
                    <a:pt x="112776" y="592074"/>
                    <a:pt x="157258" y="590169"/>
                    <a:pt x="191167" y="557022"/>
                  </a:cubicBezTo>
                  <a:cubicBezTo>
                    <a:pt x="214313" y="534353"/>
                    <a:pt x="227171" y="506921"/>
                    <a:pt x="223456" y="483775"/>
                  </a:cubicBezTo>
                  <a:cubicBezTo>
                    <a:pt x="221266" y="470059"/>
                    <a:pt x="213265" y="457772"/>
                    <a:pt x="198025" y="448913"/>
                  </a:cubicBezTo>
                  <a:cubicBezTo>
                    <a:pt x="231362" y="438912"/>
                    <a:pt x="255746" y="456724"/>
                    <a:pt x="258128" y="490061"/>
                  </a:cubicBezTo>
                  <a:cubicBezTo>
                    <a:pt x="286226" y="462820"/>
                    <a:pt x="290322" y="451675"/>
                    <a:pt x="275654" y="419005"/>
                  </a:cubicBezTo>
                  <a:cubicBezTo>
                    <a:pt x="311182" y="434531"/>
                    <a:pt x="322040" y="446532"/>
                    <a:pt x="374047" y="392716"/>
                  </a:cubicBezTo>
                  <a:close/>
                </a:path>
              </a:pathLst>
            </a:custGeom>
            <a:grpFill/>
            <a:ln w="12700" cap="rnd">
              <a:noFill/>
              <a:prstDash val="solid"/>
              <a:round/>
            </a:ln>
            <a:effectLst>
              <a:outerShdw blurRad="139700" sx="102000" sy="102000" algn="ctr" rotWithShape="0">
                <a:prstClr val="black">
                  <a:alpha val="23000"/>
                </a:prstClr>
              </a:outerShdw>
            </a:effectLst>
          </p:spPr>
          <p:txBody>
            <a:bodyPr anchor="ctr"/>
            <a:lstStyle>
              <a:defPPr>
                <a:defRPr lang="ru-RU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eaLnBrk="0" hangingPunct="0">
                <a:defRPr/>
              </a:pPr>
              <a:endParaRPr lang="ru-RU" sz="2400" dirty="0">
                <a:latin typeface="Arial" panose="020B0604020202020204" pitchFamily="34" charset="0"/>
                <a:ea typeface="Tahoma" panose="020B060403050404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52" name="Прямоугольник 51">
            <a:extLst>
              <a:ext uri="{FF2B5EF4-FFF2-40B4-BE49-F238E27FC236}">
                <a16:creationId xmlns:a16="http://schemas.microsoft.com/office/drawing/2014/main" id="{556144B2-FA7B-D9CF-3704-8371B91055CA}"/>
              </a:ext>
            </a:extLst>
          </p:cNvPr>
          <p:cNvSpPr/>
          <p:nvPr/>
        </p:nvSpPr>
        <p:spPr>
          <a:xfrm>
            <a:off x="-2394" y="442503"/>
            <a:ext cx="12192000" cy="400110"/>
          </a:xfrm>
          <a:prstGeom prst="rect">
            <a:avLst/>
          </a:prstGeom>
        </p:spPr>
        <p:txBody>
          <a:bodyPr wrap="square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ru-RU" sz="20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МИНИСТЕРСТВО ПРОСВЕЩЕНИЯ РЕСПУБЛИКИ КАЗАХСТАН</a:t>
            </a:r>
          </a:p>
        </p:txBody>
      </p:sp>
      <p:cxnSp>
        <p:nvCxnSpPr>
          <p:cNvPr id="53" name="Прямая соединительная линия 52">
            <a:extLst>
              <a:ext uri="{FF2B5EF4-FFF2-40B4-BE49-F238E27FC236}">
                <a16:creationId xmlns:a16="http://schemas.microsoft.com/office/drawing/2014/main" id="{8EC1C3FB-26E2-F69C-BD0B-BEA424F50E96}"/>
              </a:ext>
            </a:extLst>
          </p:cNvPr>
          <p:cNvCxnSpPr/>
          <p:nvPr/>
        </p:nvCxnSpPr>
        <p:spPr>
          <a:xfrm>
            <a:off x="7183" y="6662225"/>
            <a:ext cx="12196788" cy="0"/>
          </a:xfrm>
          <a:prstGeom prst="line">
            <a:avLst/>
          </a:prstGeom>
          <a:ln w="28575">
            <a:solidFill>
              <a:srgbClr val="D49A0A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4" name="Рисунок 53">
            <a:extLst>
              <a:ext uri="{FF2B5EF4-FFF2-40B4-BE49-F238E27FC236}">
                <a16:creationId xmlns:a16="http://schemas.microsoft.com/office/drawing/2014/main" id="{8E193268-B51D-3A72-D5FC-787D1760F44B}"/>
              </a:ext>
            </a:extLst>
          </p:cNvPr>
          <p:cNvPicPr>
            <a:picLocks noChangeAspect="1"/>
          </p:cNvPicPr>
          <p:nvPr/>
        </p:nvPicPr>
        <p:blipFill rotWithShape="1"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backgroundRemoval t="10000" b="90000" l="10000" r="90000">
                        <a14:foregroundMark x1="44778" y1="47556" x2="46556" y2="53556"/>
                        <a14:foregroundMark x1="40111" y1="48667" x2="39667" y2="52778"/>
                        <a14:foregroundMark x1="58333" y1="49222" x2="67556" y2="59444"/>
                        <a14:foregroundMark x1="67556" y1="59444" x2="68111" y2="61667"/>
                        <a14:foregroundMark x1="63333" y1="46444" x2="48333" y2="52222"/>
                        <a14:foregroundMark x1="48333" y1="52222" x2="48222" y2="52222"/>
                      </a14:backgroundRemoval>
                    </a14:imgEffect>
                  </a14:imgLayer>
                </a14:imgProps>
              </a:ext>
            </a:extLst>
          </a:blip>
          <a:srcRect l="13389" t="15028" r="12833" b="12303"/>
          <a:stretch/>
        </p:blipFill>
        <p:spPr>
          <a:xfrm>
            <a:off x="5196853" y="1006946"/>
            <a:ext cx="1919007" cy="1890171"/>
          </a:xfrm>
          <a:prstGeom prst="rect">
            <a:avLst/>
          </a:prstGeom>
        </p:spPr>
      </p:pic>
      <p:sp>
        <p:nvSpPr>
          <p:cNvPr id="55" name="TextBox 4">
            <a:extLst>
              <a:ext uri="{FF2B5EF4-FFF2-40B4-BE49-F238E27FC236}">
                <a16:creationId xmlns:a16="http://schemas.microsoft.com/office/drawing/2014/main" id="{95082046-E5D5-C7C1-53B0-0C158C7380B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358020" y="3917680"/>
            <a:ext cx="9124384" cy="233910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anchor="ctr">
            <a:spAutoFit/>
          </a:bodyPr>
          <a:lstStyle>
            <a:defPPr>
              <a:defRPr lang="ru-RU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>
              <a:defRPr/>
            </a:pPr>
            <a:r>
              <a:rPr lang="ru-RU" altLang="ru-RU" sz="66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АЛГОРИТМ </a:t>
            </a:r>
          </a:p>
          <a:p>
            <a:pPr algn="ctr">
              <a:defRPr/>
            </a:pPr>
            <a:r>
              <a:rPr lang="ru-RU" altLang="ru-RU" sz="4000" b="1" dirty="0">
                <a:solidFill>
                  <a:srgbClr val="D49A0A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ПО ПЕРЕВОЗКЕ ДЕТЕЙ ДЛЯ ОРГАНИЗАЦИЙ ОБРАЗОВАНИЯ</a:t>
            </a:r>
            <a:endParaRPr lang="ru-RU" altLang="ru-RU" sz="2000" b="1" dirty="0">
              <a:solidFill>
                <a:srgbClr val="D49A0A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867648535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" name="Полилиния: фигура 57">
            <a:extLst>
              <a:ext uri="{FF2B5EF4-FFF2-40B4-BE49-F238E27FC236}">
                <a16:creationId xmlns:a16="http://schemas.microsoft.com/office/drawing/2014/main" id="{222C2AA1-828E-67B4-F817-57EB709D00AC}"/>
              </a:ext>
            </a:extLst>
          </p:cNvPr>
          <p:cNvSpPr/>
          <p:nvPr/>
        </p:nvSpPr>
        <p:spPr>
          <a:xfrm>
            <a:off x="309681" y="4457775"/>
            <a:ext cx="5586615" cy="2037294"/>
          </a:xfrm>
          <a:custGeom>
            <a:avLst/>
            <a:gdLst>
              <a:gd name="connsiteX0" fmla="*/ 0 w 1406835"/>
              <a:gd name="connsiteY0" fmla="*/ 0 h 844101"/>
              <a:gd name="connsiteX1" fmla="*/ 1406835 w 1406835"/>
              <a:gd name="connsiteY1" fmla="*/ 0 h 844101"/>
              <a:gd name="connsiteX2" fmla="*/ 1406835 w 1406835"/>
              <a:gd name="connsiteY2" fmla="*/ 844101 h 844101"/>
              <a:gd name="connsiteX3" fmla="*/ 0 w 1406835"/>
              <a:gd name="connsiteY3" fmla="*/ 844101 h 844101"/>
              <a:gd name="connsiteX4" fmla="*/ 0 w 1406835"/>
              <a:gd name="connsiteY4" fmla="*/ 0 h 8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835" h="844101">
                <a:moveTo>
                  <a:pt x="0" y="0"/>
                </a:moveTo>
                <a:lnTo>
                  <a:pt x="1406835" y="0"/>
                </a:lnTo>
                <a:lnTo>
                  <a:pt x="1406835" y="844101"/>
                </a:lnTo>
                <a:lnTo>
                  <a:pt x="0" y="8441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38100" rIns="38100" bIns="38100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7" name="Полилиния: фигура 57">
            <a:extLst>
              <a:ext uri="{FF2B5EF4-FFF2-40B4-BE49-F238E27FC236}">
                <a16:creationId xmlns:a16="http://schemas.microsoft.com/office/drawing/2014/main" id="{222C2AA1-828E-67B4-F817-57EB709D00AC}"/>
              </a:ext>
            </a:extLst>
          </p:cNvPr>
          <p:cNvSpPr/>
          <p:nvPr/>
        </p:nvSpPr>
        <p:spPr>
          <a:xfrm>
            <a:off x="309681" y="3425937"/>
            <a:ext cx="5586615" cy="791880"/>
          </a:xfrm>
          <a:custGeom>
            <a:avLst/>
            <a:gdLst>
              <a:gd name="connsiteX0" fmla="*/ 0 w 1406835"/>
              <a:gd name="connsiteY0" fmla="*/ 0 h 844101"/>
              <a:gd name="connsiteX1" fmla="*/ 1406835 w 1406835"/>
              <a:gd name="connsiteY1" fmla="*/ 0 h 844101"/>
              <a:gd name="connsiteX2" fmla="*/ 1406835 w 1406835"/>
              <a:gd name="connsiteY2" fmla="*/ 844101 h 844101"/>
              <a:gd name="connsiteX3" fmla="*/ 0 w 1406835"/>
              <a:gd name="connsiteY3" fmla="*/ 844101 h 844101"/>
              <a:gd name="connsiteX4" fmla="*/ 0 w 1406835"/>
              <a:gd name="connsiteY4" fmla="*/ 0 h 84410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406835" h="844101">
                <a:moveTo>
                  <a:pt x="0" y="0"/>
                </a:moveTo>
                <a:lnTo>
                  <a:pt x="1406835" y="0"/>
                </a:lnTo>
                <a:lnTo>
                  <a:pt x="1406835" y="844101"/>
                </a:lnTo>
                <a:lnTo>
                  <a:pt x="0" y="844101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90000" tIns="38100" rIns="38100" bIns="38100" numCol="1" spcCol="1270" anchor="ctr" anchorCtr="0">
            <a:noAutofit/>
          </a:bodyPr>
          <a:lstStyle/>
          <a:p>
            <a:pPr lvl="0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endParaRPr lang="en-US" sz="1600" kern="1200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56" name="Правильный пятиугольник 55"/>
          <p:cNvSpPr/>
          <p:nvPr/>
        </p:nvSpPr>
        <p:spPr>
          <a:xfrm>
            <a:off x="7566635" y="5370831"/>
            <a:ext cx="2986175" cy="1326981"/>
          </a:xfrm>
          <a:prstGeom prst="pentagon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2" name="Правильный пятиугольник 41"/>
          <p:cNvSpPr/>
          <p:nvPr/>
        </p:nvSpPr>
        <p:spPr>
          <a:xfrm>
            <a:off x="8182924" y="1072368"/>
            <a:ext cx="1686933" cy="1326981"/>
          </a:xfrm>
          <a:prstGeom prst="pentagon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102038"/>
            <a:ext cx="9524284" cy="83099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24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АЛГОРИТМ ПО ПЕРЕВОЗКЕ ДЕТЕЙ ОРГАНИЗАЦИЯМИ ОБРАЗОВАНИЯ РАЗРАБОТАН В СООТВЕТСТВИИ С ЗАКОНАМИ РК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3" name="Прямоугольник 12"/>
          <p:cNvSpPr/>
          <p:nvPr/>
        </p:nvSpPr>
        <p:spPr>
          <a:xfrm>
            <a:off x="681872" y="1423733"/>
            <a:ext cx="484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«О правах ребенка» 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681872" y="2030017"/>
            <a:ext cx="484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«Об автомобильном транспорте» </a:t>
            </a:r>
          </a:p>
        </p:txBody>
      </p:sp>
      <p:sp>
        <p:nvSpPr>
          <p:cNvPr id="17" name="Прямоугольник 16"/>
          <p:cNvSpPr/>
          <p:nvPr/>
        </p:nvSpPr>
        <p:spPr>
          <a:xfrm>
            <a:off x="681872" y="2636301"/>
            <a:ext cx="4842235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b="1" dirty="0">
                <a:latin typeface="Cambria Math" panose="02040503050406030204" pitchFamily="18" charset="0"/>
                <a:ea typeface="Cambria Math" panose="02040503050406030204" pitchFamily="18" charset="0"/>
              </a:rPr>
              <a:t>«О дорожном движении»</a:t>
            </a:r>
          </a:p>
        </p:txBody>
      </p:sp>
      <p:cxnSp>
        <p:nvCxnSpPr>
          <p:cNvPr id="27" name="Прямая соединительная линия 26"/>
          <p:cNvCxnSpPr>
            <a:stCxn id="13" idx="2"/>
            <a:endCxn id="15" idx="0"/>
          </p:cNvCxnSpPr>
          <p:nvPr/>
        </p:nvCxnSpPr>
        <p:spPr>
          <a:xfrm>
            <a:off x="3102990" y="1793065"/>
            <a:ext cx="0" cy="236952"/>
          </a:xfrm>
          <a:prstGeom prst="line">
            <a:avLst/>
          </a:prstGeom>
          <a:ln w="19050">
            <a:solidFill>
              <a:srgbClr val="D49A0A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Прямая соединительная линия 28"/>
          <p:cNvCxnSpPr>
            <a:stCxn id="15" idx="2"/>
            <a:endCxn id="17" idx="0"/>
          </p:cNvCxnSpPr>
          <p:nvPr/>
        </p:nvCxnSpPr>
        <p:spPr>
          <a:xfrm>
            <a:off x="3102990" y="2399349"/>
            <a:ext cx="0" cy="236952"/>
          </a:xfrm>
          <a:prstGeom prst="line">
            <a:avLst/>
          </a:prstGeom>
          <a:ln w="19050">
            <a:solidFill>
              <a:srgbClr val="D49A0A"/>
            </a:solidFill>
            <a:headEnd type="diamond" w="med" len="med"/>
            <a:tailEnd type="diamond" w="med" len="me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Прямоугольник 29"/>
          <p:cNvSpPr/>
          <p:nvPr/>
        </p:nvSpPr>
        <p:spPr>
          <a:xfrm>
            <a:off x="492585" y="3452545"/>
            <a:ext cx="5220808" cy="73866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Правила перевозок пассажиров и багажа автомобильным 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транспортом, утвержденными приказом </a:t>
            </a:r>
            <a:r>
              <a:rPr lang="ru-RU" sz="1400" b="1" dirty="0" err="1">
                <a:latin typeface="Cambria Math" panose="02040503050406030204" pitchFamily="18" charset="0"/>
                <a:ea typeface="Cambria Math" panose="02040503050406030204" pitchFamily="18" charset="0"/>
              </a:rPr>
              <a:t>и.о</a:t>
            </a:r>
            <a:r>
              <a:rPr lang="ru-RU" sz="1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. Министра по инвестициям и развитию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РК от 26 марта 2015 года № 349</a:t>
            </a:r>
          </a:p>
        </p:txBody>
      </p:sp>
      <p:sp>
        <p:nvSpPr>
          <p:cNvPr id="32" name="Прямоугольник 31"/>
          <p:cNvSpPr/>
          <p:nvPr/>
        </p:nvSpPr>
        <p:spPr>
          <a:xfrm>
            <a:off x="492585" y="4559812"/>
            <a:ext cx="5220808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Правила дорожного движения, Основными положениями по допуску транспортных средств к эксплуатации, перечня оперативных и специальных служб, транспорт которых подлежит оборудованию специальными световыми и звуковыми сигналами и окраске по специальным </a:t>
            </a:r>
            <a:r>
              <a:rPr lang="ru-RU" sz="14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цветографическим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схемам, утвержденными приказом Министра внутренних дел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РК от 30 июня 2023 года № 534 </a:t>
            </a:r>
            <a:r>
              <a:rPr lang="ru-RU" sz="14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иными нормативными правовыми актами</a:t>
            </a:r>
          </a:p>
        </p:txBody>
      </p:sp>
      <p:grpSp>
        <p:nvGrpSpPr>
          <p:cNvPr id="40" name="Группа 39"/>
          <p:cNvGrpSpPr/>
          <p:nvPr/>
        </p:nvGrpSpPr>
        <p:grpSpPr>
          <a:xfrm>
            <a:off x="6363093" y="1266901"/>
            <a:ext cx="5326597" cy="5326597"/>
            <a:chOff x="6560271" y="1895022"/>
            <a:chExt cx="4350470" cy="4350470"/>
          </a:xfrm>
        </p:grpSpPr>
        <p:pic>
          <p:nvPicPr>
            <p:cNvPr id="36" name="Рисунок 35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560271" y="1895022"/>
              <a:ext cx="4350470" cy="4350470"/>
            </a:xfrm>
            <a:prstGeom prst="heptagon">
              <a:avLst/>
            </a:prstGeom>
          </p:spPr>
        </p:pic>
        <p:sp>
          <p:nvSpPr>
            <p:cNvPr id="37" name="Прямоугольник 36"/>
            <p:cNvSpPr/>
            <p:nvPr/>
          </p:nvSpPr>
          <p:spPr>
            <a:xfrm>
              <a:off x="9681209" y="4070257"/>
              <a:ext cx="51435" cy="131654"/>
            </a:xfrm>
            <a:prstGeom prst="rect">
              <a:avLst/>
            </a:prstGeom>
            <a:solidFill>
              <a:srgbClr val="FFF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43" name="Прямоугольник 42"/>
            <p:cNvSpPr/>
            <p:nvPr/>
          </p:nvSpPr>
          <p:spPr>
            <a:xfrm>
              <a:off x="9675494" y="4070257"/>
              <a:ext cx="45719" cy="75681"/>
            </a:xfrm>
            <a:prstGeom prst="rect">
              <a:avLst/>
            </a:prstGeom>
            <a:solidFill>
              <a:srgbClr val="FFF6DF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38" name="Скругленный прямоугольник 37"/>
            <p:cNvSpPr/>
            <p:nvPr/>
          </p:nvSpPr>
          <p:spPr>
            <a:xfrm>
              <a:off x="9315450" y="4051935"/>
              <a:ext cx="666750" cy="171450"/>
            </a:xfrm>
            <a:prstGeom prst="roundRect">
              <a:avLst>
                <a:gd name="adj" fmla="val 45017"/>
              </a:avLst>
            </a:prstGeom>
            <a:solidFill>
              <a:srgbClr val="FEFB6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  <p:extLst>
      <p:ext uri="{BB962C8B-B14F-4D97-AF65-F5344CB8AC3E}">
        <p14:creationId xmlns:p14="http://schemas.microsoft.com/office/powerpoint/2010/main" val="72529643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1" y="-21071"/>
            <a:ext cx="9873911" cy="1077218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 algn="ctr">
              <a:defRPr/>
            </a:pPr>
            <a:r>
              <a:rPr lang="ru-RU" altLang="ru-RU" sz="3200" b="1" dirty="0" smtClean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ОБЯЗАННОСТИ РУКОВОДИТЕЛЯ ОРГАНИЗАЦИИ ОБРАЗОВАНИЯ </a:t>
            </a:r>
            <a:endParaRPr lang="ru-RU" altLang="ru-RU" sz="3200" b="1" dirty="0">
              <a:solidFill>
                <a:schemeClr val="bg1"/>
              </a:solidFill>
              <a:latin typeface="Cambria Math" panose="02040503050406030204" pitchFamily="18" charset="0"/>
              <a:ea typeface="Cambria Math" panose="02040503050406030204" pitchFamily="18" charset="0"/>
              <a:cs typeface="Arial" panose="020B0604020202020204" pitchFamily="34" charset="0"/>
            </a:endParaRP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cxnSp>
        <p:nvCxnSpPr>
          <p:cNvPr id="23" name="Прямая соединительная линия 22"/>
          <p:cNvCxnSpPr>
            <a:stCxn id="11" idx="0"/>
            <a:endCxn id="11" idx="1"/>
          </p:cNvCxnSpPr>
          <p:nvPr/>
        </p:nvCxnSpPr>
        <p:spPr>
          <a:xfrm>
            <a:off x="256375" y="1327509"/>
            <a:ext cx="2716104" cy="0"/>
          </a:xfrm>
          <a:prstGeom prst="line">
            <a:avLst/>
          </a:prstGeom>
          <a:ln w="57150">
            <a:solidFill>
              <a:srgbClr val="2A3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7" name="Прямая соединительная линия 46"/>
          <p:cNvCxnSpPr/>
          <p:nvPr/>
        </p:nvCxnSpPr>
        <p:spPr>
          <a:xfrm>
            <a:off x="3244090" y="1327509"/>
            <a:ext cx="2716104" cy="0"/>
          </a:xfrm>
          <a:prstGeom prst="line">
            <a:avLst/>
          </a:prstGeom>
          <a:ln w="57150">
            <a:solidFill>
              <a:srgbClr val="2A3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8" name="Прямая соединительная линия 47"/>
          <p:cNvCxnSpPr/>
          <p:nvPr/>
        </p:nvCxnSpPr>
        <p:spPr>
          <a:xfrm>
            <a:off x="6231805" y="1327509"/>
            <a:ext cx="2716104" cy="0"/>
          </a:xfrm>
          <a:prstGeom prst="line">
            <a:avLst/>
          </a:prstGeom>
          <a:ln w="57150">
            <a:solidFill>
              <a:srgbClr val="2A3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Прямая соединительная линия 48"/>
          <p:cNvCxnSpPr/>
          <p:nvPr/>
        </p:nvCxnSpPr>
        <p:spPr>
          <a:xfrm>
            <a:off x="9219520" y="1327509"/>
            <a:ext cx="2716104" cy="0"/>
          </a:xfrm>
          <a:prstGeom prst="line">
            <a:avLst/>
          </a:prstGeom>
          <a:ln w="57150">
            <a:solidFill>
              <a:srgbClr val="2A3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Прямая соединительная линия 49"/>
          <p:cNvCxnSpPr/>
          <p:nvPr/>
        </p:nvCxnSpPr>
        <p:spPr>
          <a:xfrm>
            <a:off x="256375" y="3440735"/>
            <a:ext cx="2716104" cy="0"/>
          </a:xfrm>
          <a:prstGeom prst="line">
            <a:avLst/>
          </a:prstGeom>
          <a:ln w="57150">
            <a:solidFill>
              <a:srgbClr val="2A3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Прямая соединительная линия 50"/>
          <p:cNvCxnSpPr/>
          <p:nvPr/>
        </p:nvCxnSpPr>
        <p:spPr>
          <a:xfrm>
            <a:off x="3244089" y="3439827"/>
            <a:ext cx="2716104" cy="0"/>
          </a:xfrm>
          <a:prstGeom prst="line">
            <a:avLst/>
          </a:prstGeom>
          <a:ln w="57150">
            <a:solidFill>
              <a:srgbClr val="2A3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Прямая соединительная линия 52"/>
          <p:cNvCxnSpPr/>
          <p:nvPr/>
        </p:nvCxnSpPr>
        <p:spPr>
          <a:xfrm>
            <a:off x="6231804" y="3439827"/>
            <a:ext cx="2716104" cy="0"/>
          </a:xfrm>
          <a:prstGeom prst="line">
            <a:avLst/>
          </a:prstGeom>
          <a:ln w="57150">
            <a:solidFill>
              <a:srgbClr val="2A3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1" name="Полилиния 10"/>
          <p:cNvSpPr/>
          <p:nvPr/>
        </p:nvSpPr>
        <p:spPr>
          <a:xfrm>
            <a:off x="256375" y="1327509"/>
            <a:ext cx="2716104" cy="1810557"/>
          </a:xfrm>
          <a:custGeom>
            <a:avLst/>
            <a:gdLst>
              <a:gd name="connsiteX0" fmla="*/ 0 w 2716104"/>
              <a:gd name="connsiteY0" fmla="*/ 0 h 1629662"/>
              <a:gd name="connsiteX1" fmla="*/ 2716104 w 2716104"/>
              <a:gd name="connsiteY1" fmla="*/ 0 h 1629662"/>
              <a:gd name="connsiteX2" fmla="*/ 2716104 w 2716104"/>
              <a:gd name="connsiteY2" fmla="*/ 1629662 h 1629662"/>
              <a:gd name="connsiteX3" fmla="*/ 0 w 2716104"/>
              <a:gd name="connsiteY3" fmla="*/ 1629662 h 1629662"/>
              <a:gd name="connsiteX4" fmla="*/ 0 w 2716104"/>
              <a:gd name="connsiteY4" fmla="*/ 0 h 16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104" h="1629662">
                <a:moveTo>
                  <a:pt x="0" y="0"/>
                </a:moveTo>
                <a:lnTo>
                  <a:pt x="2716104" y="0"/>
                </a:lnTo>
                <a:lnTo>
                  <a:pt x="2716104" y="1629662"/>
                </a:lnTo>
                <a:lnTo>
                  <a:pt x="0" y="16296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Утверждает </a:t>
            </a:r>
            <a:r>
              <a:rPr lang="ru-RU" sz="1500" b="1" kern="1200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План </a:t>
            </a:r>
            <a:r>
              <a:rPr lang="ru-RU" sz="15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мероприятий </a:t>
            </a:r>
            <a:r>
              <a:rPr lang="ru-RU" sz="15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 учебный год, связанного с перевозкой детей</a:t>
            </a:r>
          </a:p>
        </p:txBody>
      </p:sp>
      <p:sp>
        <p:nvSpPr>
          <p:cNvPr id="12" name="Полилиния 11"/>
          <p:cNvSpPr/>
          <p:nvPr/>
        </p:nvSpPr>
        <p:spPr>
          <a:xfrm>
            <a:off x="3244090" y="1327509"/>
            <a:ext cx="2716104" cy="1810557"/>
          </a:xfrm>
          <a:custGeom>
            <a:avLst/>
            <a:gdLst>
              <a:gd name="connsiteX0" fmla="*/ 0 w 2716104"/>
              <a:gd name="connsiteY0" fmla="*/ 0 h 1629662"/>
              <a:gd name="connsiteX1" fmla="*/ 2716104 w 2716104"/>
              <a:gd name="connsiteY1" fmla="*/ 0 h 1629662"/>
              <a:gd name="connsiteX2" fmla="*/ 2716104 w 2716104"/>
              <a:gd name="connsiteY2" fmla="*/ 1629662 h 1629662"/>
              <a:gd name="connsiteX3" fmla="*/ 0 w 2716104"/>
              <a:gd name="connsiteY3" fmla="*/ 1629662 h 1629662"/>
              <a:gd name="connsiteX4" fmla="*/ 0 w 2716104"/>
              <a:gd name="connsiteY4" fmla="*/ 0 h 16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104" h="1629662">
                <a:moveTo>
                  <a:pt x="0" y="0"/>
                </a:moveTo>
                <a:lnTo>
                  <a:pt x="2716104" y="0"/>
                </a:lnTo>
                <a:lnTo>
                  <a:pt x="2716104" y="1629662"/>
                </a:lnTo>
                <a:lnTo>
                  <a:pt x="0" y="16296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Получает письменное </a:t>
            </a:r>
            <a:r>
              <a:rPr lang="ru-RU" sz="1500" b="1" kern="1200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согласие от </a:t>
            </a:r>
            <a:r>
              <a:rPr lang="ru-RU" sz="15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родителей </a:t>
            </a:r>
            <a:r>
              <a:rPr lang="ru-RU" sz="15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или законных представителей детей</a:t>
            </a:r>
          </a:p>
        </p:txBody>
      </p:sp>
      <p:sp>
        <p:nvSpPr>
          <p:cNvPr id="14" name="Полилиния 13"/>
          <p:cNvSpPr/>
          <p:nvPr/>
        </p:nvSpPr>
        <p:spPr>
          <a:xfrm>
            <a:off x="6231805" y="1327509"/>
            <a:ext cx="2716104" cy="1810557"/>
          </a:xfrm>
          <a:custGeom>
            <a:avLst/>
            <a:gdLst>
              <a:gd name="connsiteX0" fmla="*/ 0 w 2716104"/>
              <a:gd name="connsiteY0" fmla="*/ 0 h 1629662"/>
              <a:gd name="connsiteX1" fmla="*/ 2716104 w 2716104"/>
              <a:gd name="connsiteY1" fmla="*/ 0 h 1629662"/>
              <a:gd name="connsiteX2" fmla="*/ 2716104 w 2716104"/>
              <a:gd name="connsiteY2" fmla="*/ 1629662 h 1629662"/>
              <a:gd name="connsiteX3" fmla="*/ 0 w 2716104"/>
              <a:gd name="connsiteY3" fmla="*/ 1629662 h 1629662"/>
              <a:gd name="connsiteX4" fmla="*/ 0 w 2716104"/>
              <a:gd name="connsiteY4" fmla="*/ 0 h 16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104" h="1629662">
                <a:moveTo>
                  <a:pt x="0" y="0"/>
                </a:moveTo>
                <a:lnTo>
                  <a:pt x="2716104" y="0"/>
                </a:lnTo>
                <a:lnTo>
                  <a:pt x="2716104" y="1629662"/>
                </a:lnTo>
                <a:lnTo>
                  <a:pt x="0" y="16296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Назначает ответственного </a:t>
            </a:r>
            <a:r>
              <a:rPr lang="ru-RU" sz="15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лица </a:t>
            </a:r>
            <a:r>
              <a:rPr lang="ru-RU" sz="15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 числа сотрудников организации образования для сопровождения детей до места их назначения</a:t>
            </a:r>
          </a:p>
        </p:txBody>
      </p:sp>
      <p:sp>
        <p:nvSpPr>
          <p:cNvPr id="16" name="Полилиния 15"/>
          <p:cNvSpPr/>
          <p:nvPr/>
        </p:nvSpPr>
        <p:spPr>
          <a:xfrm>
            <a:off x="9219519" y="1327509"/>
            <a:ext cx="2716104" cy="1810557"/>
          </a:xfrm>
          <a:custGeom>
            <a:avLst/>
            <a:gdLst>
              <a:gd name="connsiteX0" fmla="*/ 0 w 2716104"/>
              <a:gd name="connsiteY0" fmla="*/ 0 h 1629662"/>
              <a:gd name="connsiteX1" fmla="*/ 2716104 w 2716104"/>
              <a:gd name="connsiteY1" fmla="*/ 0 h 1629662"/>
              <a:gd name="connsiteX2" fmla="*/ 2716104 w 2716104"/>
              <a:gd name="connsiteY2" fmla="*/ 1629662 h 1629662"/>
              <a:gd name="connsiteX3" fmla="*/ 0 w 2716104"/>
              <a:gd name="connsiteY3" fmla="*/ 1629662 h 1629662"/>
              <a:gd name="connsiteX4" fmla="*/ 0 w 2716104"/>
              <a:gd name="connsiteY4" fmla="*/ 0 h 16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104" h="1629662">
                <a:moveTo>
                  <a:pt x="0" y="0"/>
                </a:moveTo>
                <a:lnTo>
                  <a:pt x="2716104" y="0"/>
                </a:lnTo>
                <a:lnTo>
                  <a:pt x="2716104" y="1629662"/>
                </a:lnTo>
                <a:lnTo>
                  <a:pt x="0" y="16296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kern="12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Направляет заявки </a:t>
            </a:r>
            <a:r>
              <a:rPr lang="ru-RU" sz="15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 территориальное подразделение административной полиции об организации патрульного сопровождения не позднее чем за </a:t>
            </a:r>
            <a:r>
              <a:rPr lang="ru-RU" sz="15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3 рабочих дня</a:t>
            </a:r>
          </a:p>
        </p:txBody>
      </p:sp>
      <p:sp>
        <p:nvSpPr>
          <p:cNvPr id="18" name="Полилиния 17"/>
          <p:cNvSpPr/>
          <p:nvPr/>
        </p:nvSpPr>
        <p:spPr>
          <a:xfrm>
            <a:off x="256375" y="3439827"/>
            <a:ext cx="2716104" cy="1810557"/>
          </a:xfrm>
          <a:custGeom>
            <a:avLst/>
            <a:gdLst>
              <a:gd name="connsiteX0" fmla="*/ 0 w 2716104"/>
              <a:gd name="connsiteY0" fmla="*/ 0 h 1629662"/>
              <a:gd name="connsiteX1" fmla="*/ 2716104 w 2716104"/>
              <a:gd name="connsiteY1" fmla="*/ 0 h 1629662"/>
              <a:gd name="connsiteX2" fmla="*/ 2716104 w 2716104"/>
              <a:gd name="connsiteY2" fmla="*/ 1629662 h 1629662"/>
              <a:gd name="connsiteX3" fmla="*/ 0 w 2716104"/>
              <a:gd name="connsiteY3" fmla="*/ 1629662 h 1629662"/>
              <a:gd name="connsiteX4" fmla="*/ 0 w 2716104"/>
              <a:gd name="connsiteY4" fmla="*/ 0 h 16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104" h="1629662">
                <a:moveTo>
                  <a:pt x="0" y="0"/>
                </a:moveTo>
                <a:lnTo>
                  <a:pt x="2716104" y="0"/>
                </a:lnTo>
                <a:lnTo>
                  <a:pt x="2716104" y="1629662"/>
                </a:lnTo>
                <a:lnTo>
                  <a:pt x="0" y="16296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b="1" kern="1200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Издает приказ </a:t>
            </a:r>
            <a:r>
              <a:rPr lang="ru-RU" sz="15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 организации перевозки детей</a:t>
            </a:r>
          </a:p>
        </p:txBody>
      </p:sp>
      <p:sp>
        <p:nvSpPr>
          <p:cNvPr id="19" name="Полилиния 18"/>
          <p:cNvSpPr/>
          <p:nvPr/>
        </p:nvSpPr>
        <p:spPr>
          <a:xfrm>
            <a:off x="3244089" y="3439827"/>
            <a:ext cx="2716104" cy="1810557"/>
          </a:xfrm>
          <a:custGeom>
            <a:avLst/>
            <a:gdLst>
              <a:gd name="connsiteX0" fmla="*/ 0 w 2716104"/>
              <a:gd name="connsiteY0" fmla="*/ 0 h 1629662"/>
              <a:gd name="connsiteX1" fmla="*/ 2716104 w 2716104"/>
              <a:gd name="connsiteY1" fmla="*/ 0 h 1629662"/>
              <a:gd name="connsiteX2" fmla="*/ 2716104 w 2716104"/>
              <a:gd name="connsiteY2" fmla="*/ 1629662 h 1629662"/>
              <a:gd name="connsiteX3" fmla="*/ 0 w 2716104"/>
              <a:gd name="connsiteY3" fmla="*/ 1629662 h 1629662"/>
              <a:gd name="connsiteX4" fmla="*/ 0 w 2716104"/>
              <a:gd name="connsiteY4" fmla="*/ 0 h 16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104" h="1629662">
                <a:moveTo>
                  <a:pt x="0" y="0"/>
                </a:moveTo>
                <a:lnTo>
                  <a:pt x="2716104" y="0"/>
                </a:lnTo>
                <a:lnTo>
                  <a:pt x="2716104" y="1629662"/>
                </a:lnTo>
                <a:lnTo>
                  <a:pt x="0" y="16296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smtClean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Организовывает перевозку </a:t>
            </a:r>
            <a:r>
              <a:rPr lang="ru-RU" sz="15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детей </a:t>
            </a:r>
            <a:r>
              <a:rPr lang="ru-RU" sz="1500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автобусами</a:t>
            </a:r>
            <a:r>
              <a:rPr lang="ru-RU" sz="15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микроавтобусами  </a:t>
            </a:r>
            <a:r>
              <a:rPr lang="ru-RU" sz="15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оборудованными в соответствии с требованиями</a:t>
            </a:r>
          </a:p>
        </p:txBody>
      </p:sp>
      <p:sp>
        <p:nvSpPr>
          <p:cNvPr id="20" name="Полилиния 19"/>
          <p:cNvSpPr/>
          <p:nvPr/>
        </p:nvSpPr>
        <p:spPr>
          <a:xfrm>
            <a:off x="6231804" y="3439827"/>
            <a:ext cx="2716104" cy="1810557"/>
          </a:xfrm>
          <a:custGeom>
            <a:avLst/>
            <a:gdLst>
              <a:gd name="connsiteX0" fmla="*/ 0 w 2716104"/>
              <a:gd name="connsiteY0" fmla="*/ 0 h 1629662"/>
              <a:gd name="connsiteX1" fmla="*/ 2716104 w 2716104"/>
              <a:gd name="connsiteY1" fmla="*/ 0 h 1629662"/>
              <a:gd name="connsiteX2" fmla="*/ 2716104 w 2716104"/>
              <a:gd name="connsiteY2" fmla="*/ 1629662 h 1629662"/>
              <a:gd name="connsiteX3" fmla="*/ 0 w 2716104"/>
              <a:gd name="connsiteY3" fmla="*/ 1629662 h 1629662"/>
              <a:gd name="connsiteX4" fmla="*/ 0 w 2716104"/>
              <a:gd name="connsiteY4" fmla="*/ 0 h 16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104" h="1629662">
                <a:moveTo>
                  <a:pt x="0" y="0"/>
                </a:moveTo>
                <a:lnTo>
                  <a:pt x="2716104" y="0"/>
                </a:lnTo>
                <a:lnTo>
                  <a:pt x="2716104" y="1629662"/>
                </a:lnTo>
                <a:lnTo>
                  <a:pt x="0" y="16296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Организовывает </a:t>
            </a:r>
            <a:r>
              <a:rPr lang="ru-RU" sz="1500" b="1" kern="1200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проведение </a:t>
            </a:r>
            <a:r>
              <a:rPr lang="ru-RU" sz="15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инструктажа </a:t>
            </a:r>
            <a:r>
              <a:rPr lang="ru-RU" sz="15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ответственного лица по соблюдению мер безопасности при перевозке детей</a:t>
            </a:r>
          </a:p>
        </p:txBody>
      </p:sp>
      <p:sp>
        <p:nvSpPr>
          <p:cNvPr id="21" name="Скругленный прямоугольник 20"/>
          <p:cNvSpPr/>
          <p:nvPr/>
        </p:nvSpPr>
        <p:spPr>
          <a:xfrm>
            <a:off x="416687" y="1146905"/>
            <a:ext cx="596772" cy="403297"/>
          </a:xfrm>
          <a:prstGeom prst="roundRect">
            <a:avLst>
              <a:gd name="adj" fmla="val 50000"/>
            </a:avLst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5" name="Скругленный прямоугольник 34"/>
          <p:cNvSpPr/>
          <p:nvPr/>
        </p:nvSpPr>
        <p:spPr>
          <a:xfrm>
            <a:off x="3410606" y="1146905"/>
            <a:ext cx="596772" cy="403297"/>
          </a:xfrm>
          <a:prstGeom prst="roundRect">
            <a:avLst>
              <a:gd name="adj" fmla="val 50000"/>
            </a:avLst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9" name="Скругленный прямоугольник 38"/>
          <p:cNvSpPr/>
          <p:nvPr/>
        </p:nvSpPr>
        <p:spPr>
          <a:xfrm>
            <a:off x="6404525" y="1146905"/>
            <a:ext cx="596772" cy="403297"/>
          </a:xfrm>
          <a:prstGeom prst="roundRect">
            <a:avLst>
              <a:gd name="adj" fmla="val 50000"/>
            </a:avLst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1" name="Скругленный прямоугольник 40"/>
          <p:cNvSpPr/>
          <p:nvPr/>
        </p:nvSpPr>
        <p:spPr>
          <a:xfrm>
            <a:off x="9398444" y="1146905"/>
            <a:ext cx="596772" cy="403297"/>
          </a:xfrm>
          <a:prstGeom prst="roundRect">
            <a:avLst>
              <a:gd name="adj" fmla="val 50000"/>
            </a:avLst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4" name="Скругленный прямоугольник 43"/>
          <p:cNvSpPr/>
          <p:nvPr/>
        </p:nvSpPr>
        <p:spPr>
          <a:xfrm>
            <a:off x="419486" y="3273787"/>
            <a:ext cx="596772" cy="403297"/>
          </a:xfrm>
          <a:prstGeom prst="roundRect">
            <a:avLst>
              <a:gd name="adj" fmla="val 50000"/>
            </a:avLst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5" name="Скругленный прямоугольник 44"/>
          <p:cNvSpPr/>
          <p:nvPr/>
        </p:nvSpPr>
        <p:spPr>
          <a:xfrm>
            <a:off x="3410336" y="3273787"/>
            <a:ext cx="596772" cy="403297"/>
          </a:xfrm>
          <a:prstGeom prst="roundRect">
            <a:avLst>
              <a:gd name="adj" fmla="val 50000"/>
            </a:avLst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46" name="Скругленный прямоугольник 45"/>
          <p:cNvSpPr/>
          <p:nvPr/>
        </p:nvSpPr>
        <p:spPr>
          <a:xfrm>
            <a:off x="6401186" y="3273787"/>
            <a:ext cx="596772" cy="403297"/>
          </a:xfrm>
          <a:prstGeom prst="roundRect">
            <a:avLst>
              <a:gd name="adj" fmla="val 50000"/>
            </a:avLst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grpSp>
        <p:nvGrpSpPr>
          <p:cNvPr id="31" name="Группа 30"/>
          <p:cNvGrpSpPr/>
          <p:nvPr/>
        </p:nvGrpSpPr>
        <p:grpSpPr>
          <a:xfrm>
            <a:off x="0" y="5679965"/>
            <a:ext cx="12199716" cy="1102148"/>
            <a:chOff x="0" y="5425436"/>
            <a:chExt cx="12199716" cy="1102148"/>
          </a:xfrm>
        </p:grpSpPr>
        <p:pic>
          <p:nvPicPr>
            <p:cNvPr id="26" name="Рисунок 25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51840"/>
            <a:stretch/>
          </p:blipFill>
          <p:spPr>
            <a:xfrm>
              <a:off x="0" y="5425436"/>
              <a:ext cx="8308157" cy="1102148"/>
            </a:xfrm>
            <a:prstGeom prst="rect">
              <a:avLst/>
            </a:prstGeom>
          </p:spPr>
        </p:pic>
        <p:pic>
          <p:nvPicPr>
            <p:cNvPr id="54" name="Рисунок 53"/>
            <p:cNvPicPr>
              <a:picLocks noChangeAspect="1"/>
            </p:cNvPicPr>
            <p:nvPr/>
          </p:nvPicPr>
          <p:blipFill rotWithShape="1">
            <a:blip r:embed="rId4">
              <a:duotone>
                <a:prstClr val="black"/>
                <a:schemeClr val="accent3">
                  <a:tint val="45000"/>
                  <a:satMod val="400000"/>
                </a:schemeClr>
              </a:duotone>
            </a:blip>
            <a:srcRect t="51840" r="46149"/>
            <a:stretch/>
          </p:blipFill>
          <p:spPr>
            <a:xfrm>
              <a:off x="7725663" y="5425436"/>
              <a:ext cx="4474053" cy="1102148"/>
            </a:xfrm>
            <a:prstGeom prst="rect">
              <a:avLst/>
            </a:prstGeom>
          </p:spPr>
        </p:pic>
      </p:grpSp>
      <p:pic>
        <p:nvPicPr>
          <p:cNvPr id="28" name="Рисунок 27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-283984" y="4661162"/>
            <a:ext cx="5463371" cy="2693056"/>
          </a:xfrm>
          <a:prstGeom prst="rect">
            <a:avLst/>
          </a:prstGeom>
        </p:spPr>
      </p:pic>
      <p:pic>
        <p:nvPicPr>
          <p:cNvPr id="3" name="Рисунок 2" descr="Флажок со сплошной заливкой">
            <a:extLst>
              <a:ext uri="{FF2B5EF4-FFF2-40B4-BE49-F238E27FC236}">
                <a16:creationId xmlns:a16="http://schemas.microsoft.com/office/drawing/2014/main" id="{6E90460A-4337-43ED-1FD9-308A7589A13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2054" y="1182628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3" name="Рисунок 12" descr="Флажок со сплошной заливкой">
            <a:extLst>
              <a:ext uri="{FF2B5EF4-FFF2-40B4-BE49-F238E27FC236}">
                <a16:creationId xmlns:a16="http://schemas.microsoft.com/office/drawing/2014/main" id="{EDBB1607-1BFA-2EE1-81C3-577D54D1880E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43067" y="1186579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5" name="Рисунок 14" descr="Флажок со сплошной заливкой">
            <a:extLst>
              <a:ext uri="{FF2B5EF4-FFF2-40B4-BE49-F238E27FC236}">
                <a16:creationId xmlns:a16="http://schemas.microsoft.com/office/drawing/2014/main" id="{CE059995-157B-C3BF-B512-25EBFDA1589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34080" y="1190530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7" name="Рисунок 16" descr="Флажок со сплошной заливкой">
            <a:extLst>
              <a:ext uri="{FF2B5EF4-FFF2-40B4-BE49-F238E27FC236}">
                <a16:creationId xmlns:a16="http://schemas.microsoft.com/office/drawing/2014/main" id="{CF749E74-0ECF-F304-0676-D7DEF8352418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25093" y="1194481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 descr="Флажок со сплошной заливкой">
            <a:extLst>
              <a:ext uri="{FF2B5EF4-FFF2-40B4-BE49-F238E27FC236}">
                <a16:creationId xmlns:a16="http://schemas.microsoft.com/office/drawing/2014/main" id="{21A2068A-9367-46A2-16EA-A242F9F7E8A0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551947" y="3309510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4" name="Рисунок 23" descr="Флажок со сплошной заливкой">
            <a:extLst>
              <a:ext uri="{FF2B5EF4-FFF2-40B4-BE49-F238E27FC236}">
                <a16:creationId xmlns:a16="http://schemas.microsoft.com/office/drawing/2014/main" id="{4898939C-BDF7-1349-2843-E02D722E727C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3542797" y="3309510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5" name="Рисунок 24" descr="Флажок со сплошной заливкой">
            <a:extLst>
              <a:ext uri="{FF2B5EF4-FFF2-40B4-BE49-F238E27FC236}">
                <a16:creationId xmlns:a16="http://schemas.microsoft.com/office/drawing/2014/main" id="{53E5AEF7-7BBB-217A-4C74-1E8DA0B97A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533647" y="3309510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cxnSp>
        <p:nvCxnSpPr>
          <p:cNvPr id="40" name="Прямая соединительная линия 39"/>
          <p:cNvCxnSpPr/>
          <p:nvPr/>
        </p:nvCxnSpPr>
        <p:spPr>
          <a:xfrm>
            <a:off x="9219519" y="3433747"/>
            <a:ext cx="2716104" cy="0"/>
          </a:xfrm>
          <a:prstGeom prst="line">
            <a:avLst/>
          </a:prstGeom>
          <a:ln w="57150">
            <a:solidFill>
              <a:srgbClr val="2A339C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2" name="Полилиния 41"/>
          <p:cNvSpPr/>
          <p:nvPr/>
        </p:nvSpPr>
        <p:spPr>
          <a:xfrm>
            <a:off x="9219519" y="3433747"/>
            <a:ext cx="2716104" cy="1810557"/>
          </a:xfrm>
          <a:custGeom>
            <a:avLst/>
            <a:gdLst>
              <a:gd name="connsiteX0" fmla="*/ 0 w 2716104"/>
              <a:gd name="connsiteY0" fmla="*/ 0 h 1629662"/>
              <a:gd name="connsiteX1" fmla="*/ 2716104 w 2716104"/>
              <a:gd name="connsiteY1" fmla="*/ 0 h 1629662"/>
              <a:gd name="connsiteX2" fmla="*/ 2716104 w 2716104"/>
              <a:gd name="connsiteY2" fmla="*/ 1629662 h 1629662"/>
              <a:gd name="connsiteX3" fmla="*/ 0 w 2716104"/>
              <a:gd name="connsiteY3" fmla="*/ 1629662 h 1629662"/>
              <a:gd name="connsiteX4" fmla="*/ 0 w 2716104"/>
              <a:gd name="connsiteY4" fmla="*/ 0 h 1629662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2716104" h="1629662">
                <a:moveTo>
                  <a:pt x="0" y="0"/>
                </a:moveTo>
                <a:lnTo>
                  <a:pt x="2716104" y="0"/>
                </a:lnTo>
                <a:lnTo>
                  <a:pt x="2716104" y="1629662"/>
                </a:lnTo>
                <a:lnTo>
                  <a:pt x="0" y="1629662"/>
                </a:lnTo>
                <a:lnTo>
                  <a:pt x="0" y="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57150" tIns="57150" rIns="57150" bIns="57150" numCol="1" spcCol="1270" anchor="ctr" anchorCtr="0">
            <a:noAutofit/>
          </a:bodyPr>
          <a:lstStyle/>
          <a:p>
            <a:pPr lvl="0" algn="ctr" defTabSz="66675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500" dirty="0" smtClean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Организовывает проведение </a:t>
            </a:r>
            <a:r>
              <a:rPr lang="ru-RU" sz="1500" dirty="0" err="1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предрейсового</a:t>
            </a:r>
            <a:r>
              <a:rPr lang="ru-RU" sz="15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5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медицинского освидетельствования </a:t>
            </a:r>
            <a:r>
              <a:rPr lang="ru-RU" sz="1500" dirty="0">
                <a:solidFill>
                  <a:prstClr val="black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водителя и акт обследования автобуса</a:t>
            </a:r>
          </a:p>
        </p:txBody>
      </p:sp>
      <p:sp>
        <p:nvSpPr>
          <p:cNvPr id="43" name="Скругленный прямоугольник 42"/>
          <p:cNvSpPr/>
          <p:nvPr/>
        </p:nvSpPr>
        <p:spPr>
          <a:xfrm>
            <a:off x="9388901" y="3267707"/>
            <a:ext cx="596772" cy="403297"/>
          </a:xfrm>
          <a:prstGeom prst="roundRect">
            <a:avLst>
              <a:gd name="adj" fmla="val 50000"/>
            </a:avLst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2000" b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52" name="Рисунок 51" descr="Флажок со сплошной заливкой">
            <a:extLst>
              <a:ext uri="{FF2B5EF4-FFF2-40B4-BE49-F238E27FC236}">
                <a16:creationId xmlns:a16="http://schemas.microsoft.com/office/drawing/2014/main" id="{53E5AEF7-7BBB-217A-4C74-1E8DA0B97A59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9521362" y="3303430"/>
            <a:ext cx="331850" cy="331850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</p:spTree>
    <p:extLst>
      <p:ext uri="{BB962C8B-B14F-4D97-AF65-F5344CB8AC3E}">
        <p14:creationId xmlns:p14="http://schemas.microsoft.com/office/powerpoint/2010/main" val="210440407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6" name="Рисунок 25">
            <a:extLst>
              <a:ext uri="{FF2B5EF4-FFF2-40B4-BE49-F238E27FC236}">
                <a16:creationId xmlns:a16="http://schemas.microsoft.com/office/drawing/2014/main" id="{23F30883-C674-9322-C9A0-3ED4DA3E2B8A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57317"/>
          <a:stretch/>
        </p:blipFill>
        <p:spPr>
          <a:xfrm>
            <a:off x="-19455" y="1351717"/>
            <a:ext cx="2180581" cy="5108891"/>
          </a:xfrm>
          <a:prstGeom prst="rect">
            <a:avLst/>
          </a:prstGeom>
        </p:spPr>
      </p:pic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25150"/>
            <a:ext cx="9929006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ПОРЯДОК ПЕРЕВОЗКИ ДЕТЕЙ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22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883904" y="136340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79" name="Овал 678"/>
          <p:cNvSpPr/>
          <p:nvPr/>
        </p:nvSpPr>
        <p:spPr>
          <a:xfrm>
            <a:off x="883905" y="136340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7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883904" y="541724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8" name="Овал 27"/>
          <p:cNvSpPr/>
          <p:nvPr/>
        </p:nvSpPr>
        <p:spPr>
          <a:xfrm>
            <a:off x="883905" y="541724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9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1595122" y="3387564"/>
            <a:ext cx="10491786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endParaRPr lang="ru-RU" dirty="0">
              <a:solidFill>
                <a:schemeClr val="tx1"/>
              </a:solidFill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sp>
        <p:nvSpPr>
          <p:cNvPr id="30" name="Овал 29"/>
          <p:cNvSpPr/>
          <p:nvPr/>
        </p:nvSpPr>
        <p:spPr>
          <a:xfrm>
            <a:off x="1359438" y="3426430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1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1403490" y="237686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2" name="Овал 31"/>
          <p:cNvSpPr/>
          <p:nvPr/>
        </p:nvSpPr>
        <p:spPr>
          <a:xfrm>
            <a:off x="1403491" y="237686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3" name="Прямоугольник: скругленные углы 21">
            <a:extLst>
              <a:ext uri="{FF2B5EF4-FFF2-40B4-BE49-F238E27FC236}">
                <a16:creationId xmlns:a16="http://schemas.microsoft.com/office/drawing/2014/main" id="{B8EDB923-7573-549D-FF57-FE6CC6CD67F6}"/>
              </a:ext>
            </a:extLst>
          </p:cNvPr>
          <p:cNvSpPr/>
          <p:nvPr/>
        </p:nvSpPr>
        <p:spPr>
          <a:xfrm>
            <a:off x="1403490" y="4403787"/>
            <a:ext cx="10290025" cy="891516"/>
          </a:xfrm>
          <a:prstGeom prst="roundRect">
            <a:avLst>
              <a:gd name="adj" fmla="val 50000"/>
            </a:avLst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15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4" name="Овал 33"/>
          <p:cNvSpPr/>
          <p:nvPr/>
        </p:nvSpPr>
        <p:spPr>
          <a:xfrm>
            <a:off x="1403491" y="4403787"/>
            <a:ext cx="891516" cy="891516"/>
          </a:xfrm>
          <a:prstGeom prst="ellipse">
            <a:avLst/>
          </a:prstGeom>
          <a:solidFill>
            <a:schemeClr val="bg1"/>
          </a:solidFill>
          <a:ln>
            <a:noFill/>
          </a:ln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35" name="Прямоугольник 34"/>
          <p:cNvSpPr/>
          <p:nvPr/>
        </p:nvSpPr>
        <p:spPr>
          <a:xfrm>
            <a:off x="1886675" y="1331593"/>
            <a:ext cx="9371675" cy="92333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Площадки, отводимые для ожидающих автобуса детей, 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располагаются отдельно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от остановочных пунктов маршрутов регулярных автомобильных перевозок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пассажиров,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имеют благоустроенные подходы и 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располагаются на проезжей части</a:t>
            </a:r>
          </a:p>
        </p:txBody>
      </p:sp>
      <p:sp>
        <p:nvSpPr>
          <p:cNvPr id="37" name="Прямоугольник 36"/>
          <p:cNvSpPr/>
          <p:nvPr/>
        </p:nvSpPr>
        <p:spPr>
          <a:xfrm>
            <a:off x="1929606" y="5537972"/>
            <a:ext cx="8762537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Перевозка детей автобусом в период 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 22.00 до 06.00 часов</a:t>
            </a:r>
            <a:r>
              <a:rPr lang="ru-RU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 а также в условиях недостаточной видимости (туман, снегопад, дождь) 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допускается</a:t>
            </a:r>
          </a:p>
        </p:txBody>
      </p:sp>
      <p:sp>
        <p:nvSpPr>
          <p:cNvPr id="38" name="Прямоугольник 37"/>
          <p:cNvSpPr/>
          <p:nvPr/>
        </p:nvSpPr>
        <p:spPr>
          <a:xfrm>
            <a:off x="2372493" y="4664878"/>
            <a:ext cx="8801435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При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перевозке детей обеспечивается сопровождение 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медицинским 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работником</a:t>
            </a:r>
          </a:p>
        </p:txBody>
      </p:sp>
      <p:sp>
        <p:nvSpPr>
          <p:cNvPr id="39" name="Прямоугольник 38"/>
          <p:cNvSpPr/>
          <p:nvPr/>
        </p:nvSpPr>
        <p:spPr>
          <a:xfrm>
            <a:off x="2420371" y="2625180"/>
            <a:ext cx="7351258" cy="369332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Перед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поездкой </a:t>
            </a:r>
            <a:r>
              <a:rPr lang="ru-RU" b="1" dirty="0" smtClean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проводить 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сверку </a:t>
            </a:r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детей по </a:t>
            </a:r>
            <a:r>
              <a:rPr lang="ru-RU" dirty="0" smtClean="0">
                <a:latin typeface="Cambria Math" panose="02040503050406030204" pitchFamily="18" charset="0"/>
                <a:ea typeface="Cambria Math" panose="02040503050406030204" pitchFamily="18" charset="0"/>
              </a:rPr>
              <a:t>списку; 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  <p:pic>
        <p:nvPicPr>
          <p:cNvPr id="40" name="Рисунок 39" descr="Доктор женский со сплошной заливкой">
            <a:extLst>
              <a:ext uri="{FF2B5EF4-FFF2-40B4-BE49-F238E27FC236}">
                <a16:creationId xmlns:a16="http://schemas.microsoft.com/office/drawing/2014/main" id="{C862E041-DD87-DBE3-76C1-8E46F2635285}"/>
              </a:ext>
            </a:extLst>
          </p:cNvPr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6"/>
              </a:ext>
            </a:extLst>
          </a:blip>
          <a:stretch>
            <a:fillRect/>
          </a:stretch>
        </p:blipFill>
        <p:spPr>
          <a:xfrm>
            <a:off x="1512145" y="4513672"/>
            <a:ext cx="671744" cy="671744"/>
          </a:xfrm>
          <a:prstGeom prst="rect">
            <a:avLst/>
          </a:prstGeom>
        </p:spPr>
      </p:pic>
      <p:pic>
        <p:nvPicPr>
          <p:cNvPr id="41" name="Рисунок 40" descr="Автобус со сплошной заливкой">
            <a:extLst>
              <a:ext uri="{FF2B5EF4-FFF2-40B4-BE49-F238E27FC236}">
                <a16:creationId xmlns:a16="http://schemas.microsoft.com/office/drawing/2014/main" id="{0D860F04-542B-997A-F462-F5D25D1C5C28}"/>
              </a:ext>
            </a:extLst>
          </p:cNvPr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8"/>
              </a:ext>
            </a:extLst>
          </a:blip>
          <a:stretch>
            <a:fillRect/>
          </a:stretch>
        </p:blipFill>
        <p:spPr>
          <a:xfrm>
            <a:off x="1000185" y="1478349"/>
            <a:ext cx="671744" cy="671744"/>
          </a:xfrm>
          <a:prstGeom prst="rect">
            <a:avLst/>
          </a:prstGeom>
        </p:spPr>
      </p:pic>
      <p:grpSp>
        <p:nvGrpSpPr>
          <p:cNvPr id="42" name="Группа 41">
            <a:extLst>
              <a:ext uri="{FF2B5EF4-FFF2-40B4-BE49-F238E27FC236}">
                <a16:creationId xmlns:a16="http://schemas.microsoft.com/office/drawing/2014/main" id="{C98833C5-37EA-66C8-3FEE-F77CE2267C29}"/>
              </a:ext>
            </a:extLst>
          </p:cNvPr>
          <p:cNvGrpSpPr/>
          <p:nvPr/>
        </p:nvGrpSpPr>
        <p:grpSpPr>
          <a:xfrm>
            <a:off x="899800" y="5640847"/>
            <a:ext cx="854598" cy="471658"/>
            <a:chOff x="1370099" y="4105337"/>
            <a:chExt cx="1342356" cy="740854"/>
          </a:xfrm>
        </p:grpSpPr>
        <p:pic>
          <p:nvPicPr>
            <p:cNvPr id="43" name="Рисунок 42" descr="Месяц со сплошной заливкой">
              <a:extLst>
                <a:ext uri="{FF2B5EF4-FFF2-40B4-BE49-F238E27FC236}">
                  <a16:creationId xmlns:a16="http://schemas.microsoft.com/office/drawing/2014/main" id="{85D67460-820C-C631-7956-2B29E1C655CA}"/>
                </a:ext>
              </a:extLst>
            </p:cNvPr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0"/>
                </a:ext>
              </a:extLst>
            </a:blip>
            <a:stretch>
              <a:fillRect/>
            </a:stretch>
          </p:blipFill>
          <p:spPr>
            <a:xfrm>
              <a:off x="1370099" y="4105337"/>
              <a:ext cx="701218" cy="701218"/>
            </a:xfrm>
            <a:prstGeom prst="rect">
              <a:avLst/>
            </a:prstGeom>
          </p:spPr>
        </p:pic>
        <p:pic>
          <p:nvPicPr>
            <p:cNvPr id="44" name="Рисунок 43" descr="Туман со сплошной заливкой">
              <a:extLst>
                <a:ext uri="{FF2B5EF4-FFF2-40B4-BE49-F238E27FC236}">
                  <a16:creationId xmlns:a16="http://schemas.microsoft.com/office/drawing/2014/main" id="{DC5EC9A8-C7C7-7FCF-8051-8BA81D0483BC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print">
              <a:extLst>
                <a:ext uri="{28A0092B-C50C-407E-A947-70E740481C1C}">
                  <a14:useLocalDpi xmlns:a14="http://schemas.microsoft.com/office/drawing/2010/main" val="0"/>
                </a:ext>
                <a:ext uri="{96DAC541-7B7A-43D3-8B79-37D633B846F1}">
                  <asvg:svgBlip xmlns:asvg="http://schemas.microsoft.com/office/drawing/2016/SVG/main" xmlns="" r:embed="rId12"/>
                </a:ext>
              </a:extLst>
            </a:blip>
            <a:stretch>
              <a:fillRect/>
            </a:stretch>
          </p:blipFill>
          <p:spPr>
            <a:xfrm>
              <a:off x="2011237" y="4144973"/>
              <a:ext cx="701218" cy="701218"/>
            </a:xfrm>
            <a:prstGeom prst="rect">
              <a:avLst/>
            </a:prstGeom>
          </p:spPr>
        </p:pic>
      </p:grpSp>
      <p:pic>
        <p:nvPicPr>
          <p:cNvPr id="3" name="Рисунок 2" descr="Папка-планшет с галочками со сплошной заливкой">
            <a:extLst>
              <a:ext uri="{FF2B5EF4-FFF2-40B4-BE49-F238E27FC236}">
                <a16:creationId xmlns:a16="http://schemas.microsoft.com/office/drawing/2014/main" id="{46AAB792-4A6A-9BD3-C103-6763D4003A44}"/>
              </a:ext>
            </a:extLst>
          </p:cNvPr>
          <p:cNvPicPr>
            <a:picLocks noChangeAspect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4"/>
              </a:ext>
            </a:extLst>
          </a:blip>
          <a:stretch>
            <a:fillRect/>
          </a:stretch>
        </p:blipFill>
        <p:spPr>
          <a:xfrm>
            <a:off x="1491113" y="2460732"/>
            <a:ext cx="690424" cy="690424"/>
          </a:xfrm>
          <a:prstGeom prst="rect">
            <a:avLst/>
          </a:prstGeom>
        </p:spPr>
      </p:pic>
      <p:pic>
        <p:nvPicPr>
          <p:cNvPr id="10" name="Рисунок 9" descr="Галочка на щите со сплошной заливкой">
            <a:extLst>
              <a:ext uri="{FF2B5EF4-FFF2-40B4-BE49-F238E27FC236}">
                <a16:creationId xmlns:a16="http://schemas.microsoft.com/office/drawing/2014/main" id="{E358E5A3-38F0-08C3-8678-D84546C9218D}"/>
              </a:ext>
            </a:extLst>
          </p:cNvPr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6"/>
              </a:ext>
            </a:extLst>
          </a:blip>
          <a:stretch>
            <a:fillRect/>
          </a:stretch>
        </p:blipFill>
        <p:spPr>
          <a:xfrm>
            <a:off x="1402481" y="3468264"/>
            <a:ext cx="789637" cy="789637"/>
          </a:xfrm>
          <a:prstGeom prst="rect">
            <a:avLst/>
          </a:prstGeom>
        </p:spPr>
      </p:pic>
      <p:sp>
        <p:nvSpPr>
          <p:cNvPr id="45" name="Прямоугольник 44"/>
          <p:cNvSpPr/>
          <p:nvPr/>
        </p:nvSpPr>
        <p:spPr>
          <a:xfrm>
            <a:off x="2396104" y="3521048"/>
            <a:ext cx="9454882" cy="646331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altLang="en-US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Информирование </a:t>
            </a:r>
            <a:r>
              <a:rPr lang="ru-RU" altLang="en-US" dirty="0">
                <a:latin typeface="Cambria Math" panose="02040503050406030204" pitchFamily="18" charset="0"/>
                <a:ea typeface="Cambria Math" panose="02040503050406030204" pitchFamily="18" charset="0"/>
              </a:rPr>
              <a:t>детей о маршруте поездки, мерах безопасности и правилах поведения, номерах мобильных телефонов руководителя и других ответственных лиц</a:t>
            </a:r>
            <a:endParaRPr lang="ru-RU" dirty="0">
              <a:latin typeface="Cambria Math" panose="02040503050406030204" pitchFamily="18" charset="0"/>
              <a:ea typeface="Cambria Math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689529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40484"/>
            <a:ext cx="9866128" cy="954107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ТРЕБОВАНИЕ ВОДИТЕЛЯМ АВТОТРАНСПОРТНЫХ </a:t>
            </a:r>
            <a:br>
              <a:rPr lang="ru-RU" altLang="ru-RU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</a:br>
            <a:r>
              <a:rPr lang="ru-RU" altLang="ru-RU" sz="28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СРЕДСТВ ПРИ ПЕРЕВОЗКЕ ДЕТЕЙ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8" name="Полилиния 17"/>
          <p:cNvSpPr/>
          <p:nvPr/>
        </p:nvSpPr>
        <p:spPr>
          <a:xfrm>
            <a:off x="6963913" y="2415691"/>
            <a:ext cx="4963926" cy="587059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Соблюдать ограничение </a:t>
            </a:r>
            <a:r>
              <a:rPr lang="ru-RU" sz="14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скорости</a:t>
            </a:r>
            <a:r>
              <a:rPr lang="ru-RU" sz="1400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</a:t>
            </a:r>
            <a:r>
              <a:rPr lang="ru-RU" sz="14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 60 км/ч</a:t>
            </a:r>
          </a:p>
        </p:txBody>
      </p:sp>
      <p:sp>
        <p:nvSpPr>
          <p:cNvPr id="33" name="Овал 32"/>
          <p:cNvSpPr/>
          <p:nvPr/>
        </p:nvSpPr>
        <p:spPr>
          <a:xfrm>
            <a:off x="6670385" y="2415692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36" name="Полилиния 35"/>
          <p:cNvSpPr/>
          <p:nvPr/>
        </p:nvSpPr>
        <p:spPr>
          <a:xfrm>
            <a:off x="6963913" y="3094233"/>
            <a:ext cx="4963926" cy="587059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1" numCol="1" spcCol="127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Строго</a:t>
            </a:r>
            <a:r>
              <a:rPr lang="ru-RU" sz="14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 следовать по утвержденному </a:t>
            </a:r>
            <a:r>
              <a:rPr lang="ru-RU" sz="14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маршруту</a:t>
            </a:r>
          </a:p>
        </p:txBody>
      </p:sp>
      <p:sp>
        <p:nvSpPr>
          <p:cNvPr id="39" name="Овал 38"/>
          <p:cNvSpPr/>
          <p:nvPr/>
        </p:nvSpPr>
        <p:spPr>
          <a:xfrm>
            <a:off x="6670385" y="3094234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0" name="Полилиния 39"/>
          <p:cNvSpPr/>
          <p:nvPr/>
        </p:nvSpPr>
        <p:spPr>
          <a:xfrm>
            <a:off x="6963913" y="3775598"/>
            <a:ext cx="4963926" cy="587058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перевозить в салоне лишний груз</a:t>
            </a:r>
            <a:r>
              <a:rPr lang="ru-RU" sz="14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, кроме ручной клади и личных вещей детей</a:t>
            </a:r>
          </a:p>
        </p:txBody>
      </p:sp>
      <p:sp>
        <p:nvSpPr>
          <p:cNvPr id="42" name="Овал 41"/>
          <p:cNvSpPr/>
          <p:nvPr/>
        </p:nvSpPr>
        <p:spPr>
          <a:xfrm>
            <a:off x="6670385" y="3775599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4" name="Полилиния 43"/>
          <p:cNvSpPr/>
          <p:nvPr/>
        </p:nvSpPr>
        <p:spPr>
          <a:xfrm>
            <a:off x="6963913" y="4460042"/>
            <a:ext cx="4963926" cy="587058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оставлять салон автобуса </a:t>
            </a:r>
            <a:r>
              <a:rPr lang="ru-RU" sz="14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 наличии в нём детей, включая моменты посадки и высадки</a:t>
            </a:r>
          </a:p>
        </p:txBody>
      </p:sp>
      <p:sp>
        <p:nvSpPr>
          <p:cNvPr id="46" name="Овал 45"/>
          <p:cNvSpPr/>
          <p:nvPr/>
        </p:nvSpPr>
        <p:spPr>
          <a:xfrm>
            <a:off x="6670386" y="4456962"/>
            <a:ext cx="587058" cy="587058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7" name="Полилиния 46"/>
          <p:cNvSpPr/>
          <p:nvPr/>
        </p:nvSpPr>
        <p:spPr>
          <a:xfrm>
            <a:off x="6963913" y="5138326"/>
            <a:ext cx="4963926" cy="587058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8" bIns="53340" numCol="1" spcCol="127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обгонять </a:t>
            </a:r>
            <a:r>
              <a:rPr lang="ru-RU" sz="14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другой транспорт в колонне</a:t>
            </a:r>
          </a:p>
        </p:txBody>
      </p:sp>
      <p:sp>
        <p:nvSpPr>
          <p:cNvPr id="48" name="Овал 47"/>
          <p:cNvSpPr/>
          <p:nvPr/>
        </p:nvSpPr>
        <p:spPr>
          <a:xfrm>
            <a:off x="6670385" y="5138327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sp>
        <p:nvSpPr>
          <p:cNvPr id="49" name="Полилиния 48"/>
          <p:cNvSpPr/>
          <p:nvPr/>
        </p:nvSpPr>
        <p:spPr>
          <a:xfrm>
            <a:off x="6963913" y="5816610"/>
            <a:ext cx="4963927" cy="587058"/>
          </a:xfrm>
          <a:custGeom>
            <a:avLst/>
            <a:gdLst>
              <a:gd name="connsiteX0" fmla="*/ 0 w 5543292"/>
              <a:gd name="connsiteY0" fmla="*/ 0 h 702211"/>
              <a:gd name="connsiteX1" fmla="*/ 5192187 w 5543292"/>
              <a:gd name="connsiteY1" fmla="*/ 0 h 702211"/>
              <a:gd name="connsiteX2" fmla="*/ 5543292 w 5543292"/>
              <a:gd name="connsiteY2" fmla="*/ 351106 h 702211"/>
              <a:gd name="connsiteX3" fmla="*/ 5192187 w 5543292"/>
              <a:gd name="connsiteY3" fmla="*/ 702211 h 702211"/>
              <a:gd name="connsiteX4" fmla="*/ 0 w 5543292"/>
              <a:gd name="connsiteY4" fmla="*/ 702211 h 702211"/>
              <a:gd name="connsiteX5" fmla="*/ 0 w 5543292"/>
              <a:gd name="connsiteY5" fmla="*/ 0 h 70221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5543292" h="702211">
                <a:moveTo>
                  <a:pt x="5543292" y="702210"/>
                </a:moveTo>
                <a:lnTo>
                  <a:pt x="351105" y="702210"/>
                </a:lnTo>
                <a:lnTo>
                  <a:pt x="0" y="351105"/>
                </a:lnTo>
                <a:lnTo>
                  <a:pt x="351105" y="1"/>
                </a:lnTo>
                <a:lnTo>
                  <a:pt x="5543292" y="1"/>
                </a:lnTo>
                <a:lnTo>
                  <a:pt x="5543292" y="702210"/>
                </a:lnTo>
                <a:close/>
              </a:path>
            </a:pathLst>
          </a:cu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hueOff val="0"/>
              <a:satOff val="0"/>
              <a:lumOff val="0"/>
              <a:alphaOff val="0"/>
            </a:schemeClr>
          </a:fillRef>
          <a:effectRef idx="0">
            <a:schemeClr val="accent1">
              <a:hueOff val="0"/>
              <a:satOff val="0"/>
              <a:lumOff val="0"/>
              <a:alphaOff val="0"/>
            </a:schemeClr>
          </a:effectRef>
          <a:fontRef idx="minor">
            <a:schemeClr val="lt1"/>
          </a:fontRef>
        </p:style>
        <p:txBody>
          <a:bodyPr spcFirstLastPara="0" vert="horz" wrap="square" lIns="485209" tIns="53341" rIns="99569" bIns="53340" numCol="1" spcCol="1270" anchor="ctr" anchorCtr="0">
            <a:noAutofit/>
          </a:bodyPr>
          <a:lstStyle/>
          <a:p>
            <a:pPr lvl="0" defTabSz="622300" rtl="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ru-RU" sz="1400" b="1" kern="1200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покидать своё место </a:t>
            </a:r>
            <a:r>
              <a:rPr lang="ru-RU" sz="1400" kern="12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и не оставлять автобус без принятия мер против самопроизвольного движения или использования автобуса в отсутствие водителя</a:t>
            </a:r>
          </a:p>
        </p:txBody>
      </p:sp>
      <p:sp>
        <p:nvSpPr>
          <p:cNvPr id="50" name="Овал 49"/>
          <p:cNvSpPr/>
          <p:nvPr/>
        </p:nvSpPr>
        <p:spPr>
          <a:xfrm>
            <a:off x="6670385" y="5816611"/>
            <a:ext cx="587057" cy="587057"/>
          </a:xfrm>
          <a:prstGeom prst="ellipse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lt1">
              <a:hueOff val="0"/>
              <a:satOff val="0"/>
              <a:lumOff val="0"/>
              <a:alphaOff val="0"/>
            </a:schemeClr>
          </a:lnRef>
          <a:fillRef idx="1">
            <a:schemeClr val="accent1">
              <a:tint val="50000"/>
              <a:hueOff val="0"/>
              <a:satOff val="0"/>
              <a:lumOff val="0"/>
              <a:alphaOff val="0"/>
            </a:schemeClr>
          </a:fillRef>
          <a:effectRef idx="0">
            <a:schemeClr val="accent1">
              <a:tint val="5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  <p:txBody>
          <a:bodyPr/>
          <a:lstStyle/>
          <a:p>
            <a:endParaRPr lang="ru-RU"/>
          </a:p>
        </p:txBody>
      </p:sp>
      <p:pic>
        <p:nvPicPr>
          <p:cNvPr id="3" name="Рисунок 2" descr="Спидометр (низкая скорость) со сплошной заливкой">
            <a:extLst>
              <a:ext uri="{FF2B5EF4-FFF2-40B4-BE49-F238E27FC236}">
                <a16:creationId xmlns:a16="http://schemas.microsoft.com/office/drawing/2014/main" id="{9637CE74-8DEE-1423-4514-EADF5095A7AF}"/>
              </a:ext>
            </a:extLst>
          </p:cNvPr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5"/>
              </a:ext>
            </a:extLst>
          </a:blip>
          <a:stretch>
            <a:fillRect/>
          </a:stretch>
        </p:blipFill>
        <p:spPr>
          <a:xfrm>
            <a:off x="6723555" y="2413079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0" name="Рисунок 9" descr="Ключ со сплошной заливкой">
            <a:extLst>
              <a:ext uri="{FF2B5EF4-FFF2-40B4-BE49-F238E27FC236}">
                <a16:creationId xmlns:a16="http://schemas.microsoft.com/office/drawing/2014/main" id="{C75E312E-87AA-DB0C-0636-92B7E4F71BAA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6727801" y="5873938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2" name="Рисунок 11" descr="Автобус со сплошной заливкой">
            <a:extLst>
              <a:ext uri="{FF2B5EF4-FFF2-40B4-BE49-F238E27FC236}">
                <a16:creationId xmlns:a16="http://schemas.microsoft.com/office/drawing/2014/main" id="{73563629-D002-31FC-EE76-BA081145E5EE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6735362" y="4514063"/>
            <a:ext cx="464078" cy="464078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4" name="Рисунок 13" descr="Сумка со сплошной заливкой">
            <a:extLst>
              <a:ext uri="{FF2B5EF4-FFF2-40B4-BE49-F238E27FC236}">
                <a16:creationId xmlns:a16="http://schemas.microsoft.com/office/drawing/2014/main" id="{7E472984-81F7-517D-BA69-BE8695FF03F5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1"/>
              </a:ext>
            </a:extLst>
          </a:blip>
          <a:stretch>
            <a:fillRect/>
          </a:stretch>
        </p:blipFill>
        <p:spPr>
          <a:xfrm>
            <a:off x="6727801" y="3832708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16" name="Рисунок 15" descr="Маршрут между двумя штырьками со сплошной заливкой">
            <a:extLst>
              <a:ext uri="{FF2B5EF4-FFF2-40B4-BE49-F238E27FC236}">
                <a16:creationId xmlns:a16="http://schemas.microsoft.com/office/drawing/2014/main" id="{6E1977F0-E979-2B7B-86BC-8397929231A1}"/>
              </a:ext>
            </a:extLst>
          </p:cNvPr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3"/>
              </a:ext>
            </a:extLst>
          </a:blip>
          <a:stretch>
            <a:fillRect/>
          </a:stretch>
        </p:blipFill>
        <p:spPr>
          <a:xfrm>
            <a:off x="6728461" y="3152463"/>
            <a:ext cx="474364" cy="474364"/>
          </a:xfrm>
          <a:prstGeom prst="rect">
            <a:avLst/>
          </a:prstGeom>
          <a:effectLst>
            <a:outerShdw blurRad="63500" sx="102000" sy="102000" algn="ctr" rotWithShape="0">
              <a:prstClr val="black">
                <a:alpha val="40000"/>
              </a:prstClr>
            </a:outerShdw>
          </a:effectLst>
        </p:spPr>
      </p:pic>
      <p:pic>
        <p:nvPicPr>
          <p:cNvPr id="22" name="Рисунок 21">
            <a:extLst>
              <a:ext uri="{FF2B5EF4-FFF2-40B4-BE49-F238E27FC236}">
                <a16:creationId xmlns:a16="http://schemas.microsoft.com/office/drawing/2014/main" id="{C33DD30D-1ACE-58AD-CC8F-07AE438F380F}"/>
              </a:ext>
            </a:extLst>
          </p:cNvPr>
          <p:cNvPicPr>
            <a:picLocks noChangeAspect="1"/>
          </p:cNvPicPr>
          <p:nvPr/>
        </p:nvPicPr>
        <p:blipFill rotWithShape="1">
          <a:blip r:embed="rId14"/>
          <a:srcRect l="18644" t="18633" r="18394" b="18405"/>
          <a:stretch/>
        </p:blipFill>
        <p:spPr>
          <a:xfrm>
            <a:off x="6731903" y="5201382"/>
            <a:ext cx="464039" cy="464039"/>
          </a:xfrm>
          <a:prstGeom prst="ellipse">
            <a:avLst/>
          </a:prstGeom>
        </p:spPr>
      </p:pic>
      <p:cxnSp>
        <p:nvCxnSpPr>
          <p:cNvPr id="27" name="Соединительная линия уступом 26"/>
          <p:cNvCxnSpPr>
            <a:stCxn id="2" idx="1"/>
            <a:endCxn id="41" idx="2"/>
          </p:cNvCxnSpPr>
          <p:nvPr/>
        </p:nvCxnSpPr>
        <p:spPr>
          <a:xfrm rot="10800000" flipV="1">
            <a:off x="560597" y="1685126"/>
            <a:ext cx="131819" cy="4119449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9" name="Соединительная линия уступом 28"/>
          <p:cNvCxnSpPr>
            <a:stCxn id="2" idx="1"/>
            <a:endCxn id="38" idx="2"/>
          </p:cNvCxnSpPr>
          <p:nvPr/>
        </p:nvCxnSpPr>
        <p:spPr>
          <a:xfrm rot="10800000" flipV="1">
            <a:off x="560597" y="1685127"/>
            <a:ext cx="131819" cy="3180712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0" name="Соединительная линия уступом 29"/>
          <p:cNvCxnSpPr>
            <a:stCxn id="2" idx="1"/>
            <a:endCxn id="37" idx="2"/>
          </p:cNvCxnSpPr>
          <p:nvPr/>
        </p:nvCxnSpPr>
        <p:spPr>
          <a:xfrm rot="10800000" flipV="1">
            <a:off x="560597" y="1685126"/>
            <a:ext cx="131819" cy="2241975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1" name="Соединительная линия уступом 30"/>
          <p:cNvCxnSpPr>
            <a:stCxn id="2" idx="1"/>
            <a:endCxn id="35" idx="2"/>
          </p:cNvCxnSpPr>
          <p:nvPr/>
        </p:nvCxnSpPr>
        <p:spPr>
          <a:xfrm rot="10800000" flipV="1">
            <a:off x="560597" y="1685127"/>
            <a:ext cx="131819" cy="1303238"/>
          </a:xfrm>
          <a:prstGeom prst="bentConnector3">
            <a:avLst>
              <a:gd name="adj1" fmla="val 273420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5" name="Овал 34"/>
          <p:cNvSpPr/>
          <p:nvPr/>
        </p:nvSpPr>
        <p:spPr>
          <a:xfrm>
            <a:off x="560596" y="2709221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1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7" name="Овал 36"/>
          <p:cNvSpPr/>
          <p:nvPr/>
        </p:nvSpPr>
        <p:spPr>
          <a:xfrm>
            <a:off x="560596" y="3647958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2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38" name="Овал 37"/>
          <p:cNvSpPr/>
          <p:nvPr/>
        </p:nvSpPr>
        <p:spPr>
          <a:xfrm>
            <a:off x="560596" y="4586695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3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1" name="Овал 40"/>
          <p:cNvSpPr/>
          <p:nvPr/>
        </p:nvSpPr>
        <p:spPr>
          <a:xfrm>
            <a:off x="560596" y="5525432"/>
            <a:ext cx="558288" cy="558288"/>
          </a:xfrm>
          <a:prstGeom prst="ellipse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kk-KZ" sz="2400" b="1" dirty="0">
                <a:solidFill>
                  <a:schemeClr val="bg1"/>
                </a:solidFill>
              </a:rPr>
              <a:t>4</a:t>
            </a:r>
            <a:endParaRPr lang="ru-RU" sz="2400" b="1" dirty="0">
              <a:solidFill>
                <a:schemeClr val="bg1"/>
              </a:solidFill>
            </a:endParaRPr>
          </a:p>
        </p:txBody>
      </p:sp>
      <p:sp>
        <p:nvSpPr>
          <p:cNvPr id="43" name="Прямоугольник 42"/>
          <p:cNvSpPr/>
          <p:nvPr/>
        </p:nvSpPr>
        <p:spPr>
          <a:xfrm>
            <a:off x="1253760" y="2619033"/>
            <a:ext cx="4642941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в возрасте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менее 25 лет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, имеющие водительское удостоверение соответствующей категории и стаж работы водителем не менее пяти лет;</a:t>
            </a:r>
          </a:p>
        </p:txBody>
      </p:sp>
      <p:sp>
        <p:nvSpPr>
          <p:cNvPr id="45" name="Прямоугольник 44"/>
          <p:cNvSpPr/>
          <p:nvPr/>
        </p:nvSpPr>
        <p:spPr>
          <a:xfrm>
            <a:off x="1253760" y="3663939"/>
            <a:ext cx="4642941" cy="523220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имеющие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непрерывный стаж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работы в качестве водителя автобуса не менее трех последних лет;</a:t>
            </a:r>
          </a:p>
        </p:txBody>
      </p:sp>
      <p:sp>
        <p:nvSpPr>
          <p:cNvPr id="52" name="Прямоугольник 51"/>
          <p:cNvSpPr/>
          <p:nvPr/>
        </p:nvSpPr>
        <p:spPr>
          <a:xfrm>
            <a:off x="1253760" y="4493401"/>
            <a:ext cx="4642941" cy="738664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имевшие 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в течение последнего года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грубых нарушений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 трудовой дисциплины и Правил дорожного движения.</a:t>
            </a:r>
          </a:p>
        </p:txBody>
      </p:sp>
      <p:sp>
        <p:nvSpPr>
          <p:cNvPr id="53" name="Прямоугольник 52"/>
          <p:cNvSpPr/>
          <p:nvPr/>
        </p:nvSpPr>
        <p:spPr>
          <a:xfrm>
            <a:off x="1253760" y="5322864"/>
            <a:ext cx="4642941" cy="954107"/>
          </a:xfrm>
          <a:prstGeom prst="rect">
            <a:avLst/>
          </a:prstGeom>
        </p:spPr>
        <p:txBody>
          <a:bodyPr wrap="square" anchor="ctr">
            <a:spAutoFit/>
          </a:bodyPr>
          <a:lstStyle/>
          <a:p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водители, назначаемые для перевозки детей автобусами вместимостью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более 41 места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, а также на любые перевозки детей в междугородном сообщении со стажем работы на автобусах </a:t>
            </a:r>
            <a:r>
              <a:rPr lang="ru-RU" sz="14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менее пяти лет</a:t>
            </a:r>
            <a:r>
              <a:rPr lang="ru-RU" sz="1400" dirty="0">
                <a:latin typeface="Cambria Math" panose="02040503050406030204" pitchFamily="18" charset="0"/>
                <a:ea typeface="Cambria Math" panose="02040503050406030204" pitchFamily="18" charset="0"/>
              </a:rPr>
              <a:t>.</a:t>
            </a:r>
          </a:p>
        </p:txBody>
      </p:sp>
      <p:sp>
        <p:nvSpPr>
          <p:cNvPr id="2" name="Прямоугольник 1"/>
          <p:cNvSpPr/>
          <p:nvPr/>
        </p:nvSpPr>
        <p:spPr>
          <a:xfrm>
            <a:off x="692415" y="1269628"/>
            <a:ext cx="423326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К перевозке детей допускаются водители:</a:t>
            </a:r>
          </a:p>
        </p:txBody>
      </p:sp>
      <p:sp>
        <p:nvSpPr>
          <p:cNvPr id="56" name="Прямоугольник 55"/>
          <p:cNvSpPr/>
          <p:nvPr/>
        </p:nvSpPr>
        <p:spPr>
          <a:xfrm>
            <a:off x="6549877" y="1451558"/>
            <a:ext cx="4233267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sz="2400" b="1" dirty="0">
                <a:latin typeface="Cambria Math" panose="02040503050406030204" pitchFamily="18" charset="0"/>
                <a:ea typeface="Cambria Math" panose="02040503050406030204" pitchFamily="18" charset="0"/>
              </a:rPr>
              <a:t>Водитель обязан:</a:t>
            </a:r>
          </a:p>
        </p:txBody>
      </p:sp>
      <p:cxnSp>
        <p:nvCxnSpPr>
          <p:cNvPr id="57" name="Соединительная линия уступом 56"/>
          <p:cNvCxnSpPr>
            <a:stCxn id="56" idx="1"/>
            <a:endCxn id="33" idx="2"/>
          </p:cNvCxnSpPr>
          <p:nvPr/>
        </p:nvCxnSpPr>
        <p:spPr>
          <a:xfrm rot="10800000" flipH="1" flipV="1">
            <a:off x="6549877" y="1682391"/>
            <a:ext cx="120508" cy="1026830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8" name="Соединительная линия уступом 57"/>
          <p:cNvCxnSpPr>
            <a:stCxn id="56" idx="1"/>
            <a:endCxn id="39" idx="2"/>
          </p:cNvCxnSpPr>
          <p:nvPr/>
        </p:nvCxnSpPr>
        <p:spPr>
          <a:xfrm rot="10800000" flipH="1" flipV="1">
            <a:off x="6549877" y="1682391"/>
            <a:ext cx="120508" cy="1705372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9" name="Соединительная линия уступом 58"/>
          <p:cNvCxnSpPr>
            <a:stCxn id="56" idx="1"/>
            <a:endCxn id="42" idx="2"/>
          </p:cNvCxnSpPr>
          <p:nvPr/>
        </p:nvCxnSpPr>
        <p:spPr>
          <a:xfrm rot="10800000" flipH="1" flipV="1">
            <a:off x="6549877" y="1682390"/>
            <a:ext cx="120508" cy="2386737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2" name="Соединительная линия уступом 61"/>
          <p:cNvCxnSpPr>
            <a:stCxn id="56" idx="1"/>
            <a:endCxn id="46" idx="2"/>
          </p:cNvCxnSpPr>
          <p:nvPr/>
        </p:nvCxnSpPr>
        <p:spPr>
          <a:xfrm rot="10800000" flipH="1" flipV="1">
            <a:off x="6549876" y="1682391"/>
            <a:ext cx="120509" cy="3068100"/>
          </a:xfrm>
          <a:prstGeom prst="bentConnector3">
            <a:avLst>
              <a:gd name="adj1" fmla="val -189695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5" name="Соединительная линия уступом 64"/>
          <p:cNvCxnSpPr>
            <a:stCxn id="56" idx="1"/>
            <a:endCxn id="48" idx="2"/>
          </p:cNvCxnSpPr>
          <p:nvPr/>
        </p:nvCxnSpPr>
        <p:spPr>
          <a:xfrm rot="10800000" flipH="1" flipV="1">
            <a:off x="6549877" y="1682390"/>
            <a:ext cx="120508" cy="3749465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Соединительная линия уступом 67"/>
          <p:cNvCxnSpPr>
            <a:stCxn id="56" idx="1"/>
            <a:endCxn id="50" idx="2"/>
          </p:cNvCxnSpPr>
          <p:nvPr/>
        </p:nvCxnSpPr>
        <p:spPr>
          <a:xfrm rot="10800000" flipH="1" flipV="1">
            <a:off x="6549877" y="1682390"/>
            <a:ext cx="120508" cy="4427749"/>
          </a:xfrm>
          <a:prstGeom prst="bentConnector3">
            <a:avLst>
              <a:gd name="adj1" fmla="val -189697"/>
            </a:avLst>
          </a:prstGeom>
          <a:ln w="19050">
            <a:solidFill>
              <a:schemeClr val="bg1">
                <a:lumMod val="65000"/>
              </a:schemeClr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60116609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25150"/>
            <a:ext cx="95242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ПОРЯДОК ПЕРЕВОЗКИ ДЕТЕЙ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208541" y="2369754"/>
            <a:ext cx="2213390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Длительность поездки не должна </a:t>
            </a:r>
            <a:b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превышать 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4 часа</a:t>
            </a:r>
          </a:p>
        </p:txBody>
      </p:sp>
      <p:sp>
        <p:nvSpPr>
          <p:cNvPr id="9" name="Прямоугольник 8"/>
          <p:cNvSpPr/>
          <p:nvPr/>
        </p:nvSpPr>
        <p:spPr>
          <a:xfrm>
            <a:off x="4586997" y="2369754"/>
            <a:ext cx="3018005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Дети, допущенные к перевозке, должны быть </a:t>
            </a:r>
            <a:b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младше семи лет</a:t>
            </a:r>
          </a:p>
        </p:txBody>
      </p:sp>
      <p:sp>
        <p:nvSpPr>
          <p:cNvPr id="10" name="Прямоугольник 9"/>
          <p:cNvSpPr/>
          <p:nvPr/>
        </p:nvSpPr>
        <p:spPr>
          <a:xfrm>
            <a:off x="8483729" y="2369754"/>
            <a:ext cx="260955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На автобусах должны быть установлены знаки </a:t>
            </a:r>
            <a:b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«Перевозка детей»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спереди и сзади</a:t>
            </a:r>
          </a:p>
        </p:txBody>
      </p:sp>
      <p:sp>
        <p:nvSpPr>
          <p:cNvPr id="11" name="Прямоугольник 10"/>
          <p:cNvSpPr/>
          <p:nvPr/>
        </p:nvSpPr>
        <p:spPr>
          <a:xfrm>
            <a:off x="424854" y="4640165"/>
            <a:ext cx="3780763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Дети 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до 12 лет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должны перевозиться только с использованием специальных 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детских удерживающих устройств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или других средств, позволяющих пристегнуть ребенка ремнями безопасности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4300192" y="4640165"/>
            <a:ext cx="3591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Общее количество перевозимых людей 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не должно превышать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количество мест, предназначенных для сидения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080955" y="4640165"/>
            <a:ext cx="3591613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Места </a:t>
            </a:r>
            <a:r>
              <a:rPr lang="ru-RU" sz="1600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посадки и высадки </a:t>
            </a:r>
            <a:r>
              <a:rPr lang="ru-RU" sz="1600" dirty="0">
                <a:latin typeface="Cambria Math" panose="02040503050406030204" pitchFamily="18" charset="0"/>
                <a:ea typeface="Cambria Math" panose="02040503050406030204" pitchFamily="18" charset="0"/>
              </a:rPr>
              <a:t>детей определяются организацией образования совместно с местными властями</a:t>
            </a:r>
          </a:p>
        </p:txBody>
      </p:sp>
      <p:pic>
        <p:nvPicPr>
          <p:cNvPr id="2" name="Picture 2">
            <a:extLst>
              <a:ext uri="{FF2B5EF4-FFF2-40B4-BE49-F238E27FC236}">
                <a16:creationId xmlns:a16="http://schemas.microsoft.com/office/drawing/2014/main" id="{ABEE7364-D2FB-DE7A-61F4-CC24B157BE9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duotone>
              <a:schemeClr val="accent4">
                <a:shade val="45000"/>
                <a:satMod val="135000"/>
              </a:scheme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ackgroundRemoval t="5755" b="92358" l="10000" r="90000">
                        <a14:foregroundMark x1="37805" y1="14623" x2="37805" y2="14623"/>
                        <a14:foregroundMark x1="21098" y1="51226" x2="21098" y2="51226"/>
                        <a14:foregroundMark x1="36707" y1="5755" x2="36707" y2="5755"/>
                        <a14:foregroundMark x1="77439" y1="92358" x2="77439" y2="92358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66026" y="3710832"/>
            <a:ext cx="659943" cy="85306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6" name="Рисунок 15" descr="Часы со сплошной заливкой">
            <a:extLst>
              <a:ext uri="{FF2B5EF4-FFF2-40B4-BE49-F238E27FC236}">
                <a16:creationId xmlns:a16="http://schemas.microsoft.com/office/drawing/2014/main" id="{E796D3E4-11F0-266F-32DA-AF8594FA3DE6}"/>
              </a:ext>
            </a:extLst>
          </p:cNvPr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7"/>
              </a:ext>
            </a:extLst>
          </a:blip>
          <a:stretch>
            <a:fillRect/>
          </a:stretch>
        </p:blipFill>
        <p:spPr>
          <a:xfrm>
            <a:off x="1862881" y="1441904"/>
            <a:ext cx="914400" cy="914400"/>
          </a:xfrm>
          <a:prstGeom prst="rect">
            <a:avLst/>
          </a:prstGeom>
        </p:spPr>
      </p:pic>
      <p:pic>
        <p:nvPicPr>
          <p:cNvPr id="17" name="Рисунок 16" descr="Дети со сплошной заливкой">
            <a:extLst>
              <a:ext uri="{FF2B5EF4-FFF2-40B4-BE49-F238E27FC236}">
                <a16:creationId xmlns:a16="http://schemas.microsoft.com/office/drawing/2014/main" id="{E6C78509-3833-5070-1B97-02827CEA5F79}"/>
              </a:ext>
            </a:extLst>
          </p:cNvPr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9"/>
              </a:ext>
            </a:extLst>
          </a:blip>
          <a:stretch>
            <a:fillRect/>
          </a:stretch>
        </p:blipFill>
        <p:spPr>
          <a:xfrm>
            <a:off x="5638798" y="1513679"/>
            <a:ext cx="914400" cy="914400"/>
          </a:xfrm>
          <a:prstGeom prst="rect">
            <a:avLst/>
          </a:prstGeom>
        </p:spPr>
      </p:pic>
      <p:pic>
        <p:nvPicPr>
          <p:cNvPr id="22" name="Рисунок 21" descr="Автобус со сплошной заливкой">
            <a:extLst>
              <a:ext uri="{FF2B5EF4-FFF2-40B4-BE49-F238E27FC236}">
                <a16:creationId xmlns:a16="http://schemas.microsoft.com/office/drawing/2014/main" id="{8C0986C6-5271-D9E8-F1FB-5836A30A4767}"/>
              </a:ext>
            </a:extLst>
          </p:cNvPr>
          <p:cNvPicPr>
            <a:picLocks noChangeAspect="1"/>
          </p:cNvPicPr>
          <p:nvPr/>
        </p:nvPicPr>
        <p:blipFill>
          <a:blip r:embed="rId10" cstate="print">
            <a:extLst>
              <a:ext uri="{28A0092B-C50C-407E-A947-70E740481C1C}">
                <a14:useLocalDpi xmlns:a14="http://schemas.microsoft.com/office/drawing/2010/main" val="0"/>
              </a:ext>
              <a:ext uri="{96DAC541-7B7A-43D3-8B79-37D633B846F1}">
                <asvg:svgBlip xmlns:asvg="http://schemas.microsoft.com/office/drawing/2016/SVG/main" xmlns="" r:embed="rId12"/>
              </a:ext>
            </a:extLst>
          </a:blip>
          <a:stretch>
            <a:fillRect/>
          </a:stretch>
        </p:blipFill>
        <p:spPr>
          <a:xfrm>
            <a:off x="9419561" y="3710832"/>
            <a:ext cx="914400" cy="914400"/>
          </a:xfrm>
          <a:prstGeom prst="rect">
            <a:avLst/>
          </a:prstGeom>
        </p:spPr>
      </p:pic>
      <p:pic>
        <p:nvPicPr>
          <p:cNvPr id="14" name="Рисунок 13">
            <a:extLst>
              <a:ext uri="{FF2B5EF4-FFF2-40B4-BE49-F238E27FC236}">
                <a16:creationId xmlns:a16="http://schemas.microsoft.com/office/drawing/2014/main" id="{9A3C2C08-3DB8-3656-531E-7582ACBE1C1C}"/>
              </a:ext>
            </a:extLst>
          </p:cNvPr>
          <p:cNvPicPr>
            <a:picLocks noChangeAspect="1"/>
          </p:cNvPicPr>
          <p:nvPr/>
        </p:nvPicPr>
        <p:blipFill>
          <a:blip r:embed="rId13">
            <a:duotone>
              <a:srgbClr val="FFC000">
                <a:shade val="45000"/>
                <a:satMod val="135000"/>
              </a:srgbClr>
              <a:prstClr val="white"/>
            </a:duotone>
            <a:extLst>
              <a:ext uri="{BEBA8EAE-BF5A-486C-A8C5-ECC9F3942E4B}">
                <a14:imgProps xmlns:a14="http://schemas.microsoft.com/office/drawing/2010/main">
                  <a14:imgLayer r:embed="rId14">
                    <a14:imgEffect>
                      <a14:backgroundRemoval t="977" b="99219" l="10000" r="90000">
                        <a14:foregroundMark x1="49111" y1="10547" x2="49111" y2="31055"/>
                        <a14:foregroundMark x1="45444" y1="36328" x2="41333" y2="38281"/>
                        <a14:foregroundMark x1="46000" y1="32813" x2="46111" y2="42773"/>
                        <a14:foregroundMark x1="45667" y1="5664" x2="53667" y2="7422"/>
                        <a14:foregroundMark x1="53667" y1="7422" x2="60222" y2="6250"/>
                        <a14:foregroundMark x1="60222" y1="6250" x2="60444" y2="6250"/>
                        <a14:foregroundMark x1="49667" y1="977" x2="49667" y2="977"/>
                        <a14:foregroundMark x1="39444" y1="91992" x2="58778" y2="92383"/>
                        <a14:foregroundMark x1="58778" y1="92383" x2="62000" y2="91406"/>
                        <a14:foregroundMark x1="57222" y1="98828" x2="57222" y2="98828"/>
                        <a14:foregroundMark x1="42556" y1="99219" x2="42556" y2="99219"/>
                        <a14:backgroundMark x1="58444" y1="13281" x2="57667" y2="19727"/>
                        <a14:backgroundMark x1="52222" y1="74219" x2="52222" y2="74219"/>
                      </a14:backgroundRemoval>
                    </a14:imgEffect>
                  </a14:imgLayer>
                </a14:imgProps>
              </a:ext>
            </a:extLst>
          </a:blip>
          <a:stretch>
            <a:fillRect/>
          </a:stretch>
        </p:blipFill>
        <p:spPr>
          <a:xfrm>
            <a:off x="1517302" y="3657250"/>
            <a:ext cx="1668349" cy="949106"/>
          </a:xfrm>
          <a:prstGeom prst="rect">
            <a:avLst/>
          </a:prstGeom>
        </p:spPr>
      </p:pic>
      <p:pic>
        <p:nvPicPr>
          <p:cNvPr id="15" name="Рисунок 14"/>
          <p:cNvPicPr>
            <a:picLocks noChangeAspect="1"/>
          </p:cNvPicPr>
          <p:nvPr/>
        </p:nvPicPr>
        <p:blipFill>
          <a:blip r:embed="rId1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14714" y="1509108"/>
            <a:ext cx="942565" cy="82945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5758730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Блок-схема: задержка 21"/>
          <p:cNvSpPr/>
          <p:nvPr/>
        </p:nvSpPr>
        <p:spPr>
          <a:xfrm>
            <a:off x="2173837" y="1734532"/>
            <a:ext cx="5244061" cy="4204355"/>
          </a:xfrm>
          <a:prstGeom prst="flowChartDelay">
            <a:avLst/>
          </a:prstGeom>
          <a:solidFill>
            <a:srgbClr val="D49A0A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grpSp>
        <p:nvGrpSpPr>
          <p:cNvPr id="19" name="Группа 18"/>
          <p:cNvGrpSpPr/>
          <p:nvPr/>
        </p:nvGrpSpPr>
        <p:grpSpPr>
          <a:xfrm>
            <a:off x="1" y="1734532"/>
            <a:ext cx="7305772" cy="4204355"/>
            <a:chOff x="1" y="1734532"/>
            <a:chExt cx="7305772" cy="4204355"/>
          </a:xfrm>
          <a:solidFill>
            <a:schemeClr val="bg1"/>
          </a:solidFill>
          <a:effectLst>
            <a:outerShdw blurRad="50800" dist="38100" algn="l" rotWithShape="0">
              <a:prstClr val="black">
                <a:alpha val="40000"/>
              </a:prstClr>
            </a:outerShdw>
          </a:effectLst>
        </p:grpSpPr>
        <p:sp>
          <p:nvSpPr>
            <p:cNvPr id="17" name="Прямоугольник 16"/>
            <p:cNvSpPr/>
            <p:nvPr/>
          </p:nvSpPr>
          <p:spPr>
            <a:xfrm>
              <a:off x="1" y="1734532"/>
              <a:ext cx="2061712" cy="4204355"/>
            </a:xfrm>
            <a:prstGeom prst="rect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6" name="Блок-схема: задержка 15"/>
            <p:cNvSpPr/>
            <p:nvPr/>
          </p:nvSpPr>
          <p:spPr>
            <a:xfrm>
              <a:off x="2061712" y="1734532"/>
              <a:ext cx="5244061" cy="4204355"/>
            </a:xfrm>
            <a:prstGeom prst="flowChartDelay">
              <a:avLst/>
            </a:prstGeom>
            <a:grpFill/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  <p:sp>
        <p:nvSpPr>
          <p:cNvPr id="4" name="Прямоугольник 3">
            <a:extLst>
              <a:ext uri="{FF2B5EF4-FFF2-40B4-BE49-F238E27FC236}">
                <a16:creationId xmlns:a16="http://schemas.microsoft.com/office/drawing/2014/main" id="{A1ACDC7D-B1B9-FB07-6178-E6918818879F}"/>
              </a:ext>
            </a:extLst>
          </p:cNvPr>
          <p:cNvSpPr/>
          <p:nvPr/>
        </p:nvSpPr>
        <p:spPr>
          <a:xfrm>
            <a:off x="1886675" y="65338"/>
            <a:ext cx="10305328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AAFC83A3-0AD0-D8B7-0E1D-CBA679EC0EDF}"/>
              </a:ext>
            </a:extLst>
          </p:cNvPr>
          <p:cNvSpPr/>
          <p:nvPr/>
        </p:nvSpPr>
        <p:spPr>
          <a:xfrm>
            <a:off x="0" y="67098"/>
            <a:ext cx="833376" cy="923327"/>
          </a:xfrm>
          <a:prstGeom prst="rect">
            <a:avLst/>
          </a:prstGeom>
          <a:solidFill>
            <a:srgbClr val="2A339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ru-RU"/>
            </a:defPPr>
            <a:lvl1pPr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1pPr>
            <a:lvl2pPr marL="4572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2pPr>
            <a:lvl3pPr marL="9144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3pPr>
            <a:lvl4pPr marL="13716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4pPr>
            <a:lvl5pPr marL="1828800" algn="l" rtl="0" eaLnBrk="0" fontAlgn="base" hangingPunct="0">
              <a:spcBef>
                <a:spcPct val="0"/>
              </a:spcBef>
              <a:spcAft>
                <a:spcPct val="0"/>
              </a:spcAft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5pPr>
            <a:lvl6pPr marL="22860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6pPr>
            <a:lvl7pPr marL="27432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7pPr>
            <a:lvl8pPr marL="32004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8pPr>
            <a:lvl9pPr marL="3657600" algn="l" defTabSz="914400" rtl="0" eaLnBrk="1" latinLnBrk="0" hangingPunct="1">
              <a:defRPr sz="1400" kern="1200">
                <a:solidFill>
                  <a:schemeClr val="lt1"/>
                </a:solidFill>
                <a:latin typeface="+mn-lt"/>
                <a:ea typeface="+mn-ea"/>
                <a:cs typeface="+mn-cs"/>
                <a:sym typeface="Arial" panose="020B0604020202020204" pitchFamily="34" charset="0"/>
              </a:defRPr>
            </a:lvl9pPr>
          </a:lstStyle>
          <a:p>
            <a:pPr algn="ctr" defTabSz="914423">
              <a:defRPr/>
            </a:pPr>
            <a:endParaRPr lang="ru-RU" sz="1401" dirty="0">
              <a:solidFill>
                <a:prstClr val="white"/>
              </a:solidFill>
              <a:latin typeface="Calibri" panose="020F0502020204030204"/>
            </a:endParaRPr>
          </a:p>
        </p:txBody>
      </p:sp>
      <p:pic>
        <p:nvPicPr>
          <p:cNvPr id="6" name="Рисунок 5">
            <a:extLst>
              <a:ext uri="{FF2B5EF4-FFF2-40B4-BE49-F238E27FC236}">
                <a16:creationId xmlns:a16="http://schemas.microsoft.com/office/drawing/2014/main" id="{187C4323-60C9-535A-0F59-4083423E15A1}"/>
              </a:ext>
            </a:extLst>
          </p:cNvPr>
          <p:cNvPicPr>
            <a:picLocks noChangeAspect="1"/>
          </p:cNvPicPr>
          <p:nvPr/>
        </p:nvPicPr>
        <p:blipFill rotWithShape="1">
          <a:blip r:embed="rId3"/>
          <a:srcRect l="13389" t="15028" r="12833" b="12303"/>
          <a:stretch/>
        </p:blipFill>
        <p:spPr>
          <a:xfrm>
            <a:off x="883904" y="65338"/>
            <a:ext cx="951068" cy="936777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2061712" y="225150"/>
            <a:ext cx="9524284" cy="584775"/>
          </a:xfrm>
          <a:prstGeom prst="rect">
            <a:avLst/>
          </a:prstGeom>
          <a:noFill/>
        </p:spPr>
        <p:txBody>
          <a:bodyPr wrap="square" rtlCol="0" anchor="ctr">
            <a:spAutoFit/>
          </a:bodyPr>
          <a:lstStyle/>
          <a:p>
            <a:pPr lvl="0">
              <a:defRPr/>
            </a:pPr>
            <a:r>
              <a:rPr lang="ru-RU" altLang="ru-RU" sz="3200" b="1" dirty="0">
                <a:solidFill>
                  <a:schemeClr val="bg1"/>
                </a:solidFill>
                <a:latin typeface="Cambria Math" panose="02040503050406030204" pitchFamily="18" charset="0"/>
                <a:ea typeface="Cambria Math" panose="02040503050406030204" pitchFamily="18" charset="0"/>
                <a:cs typeface="Arial" panose="020B0604020202020204" pitchFamily="34" charset="0"/>
              </a:rPr>
              <a:t>ОРГАНИЗАЦИОННЫЕ МЕРОПРИЯТИЯ</a:t>
            </a:r>
          </a:p>
        </p:txBody>
      </p:sp>
      <p:sp>
        <p:nvSpPr>
          <p:cNvPr id="8" name="Прямоугольник 7">
            <a:extLst>
              <a:ext uri="{FF2B5EF4-FFF2-40B4-BE49-F238E27FC236}">
                <a16:creationId xmlns:a16="http://schemas.microsoft.com/office/drawing/2014/main" id="{B1D7D6B6-294F-4ED6-99C7-2F32093CF129}"/>
              </a:ext>
            </a:extLst>
          </p:cNvPr>
          <p:cNvSpPr/>
          <p:nvPr/>
        </p:nvSpPr>
        <p:spPr>
          <a:xfrm>
            <a:off x="1370099" y="78150"/>
            <a:ext cx="9729702" cy="395478"/>
          </a:xfrm>
          <a:prstGeom prst="rect">
            <a:avLst/>
          </a:prstGeom>
          <a:noFill/>
          <a:ln>
            <a:noFill/>
          </a:ln>
        </p:spPr>
        <p:style>
          <a:lnRef idx="1">
            <a:schemeClr val="accent3"/>
          </a:lnRef>
          <a:fillRef idx="2">
            <a:schemeClr val="accent3"/>
          </a:fillRef>
          <a:effectRef idx="1">
            <a:schemeClr val="accent3"/>
          </a:effectRef>
          <a:fontRef idx="minor">
            <a:schemeClr val="dk1"/>
          </a:fontRef>
        </p:style>
        <p:txBody>
          <a:bodyPr lIns="68580" tIns="34290" rIns="68580" bIns="34290" anchor="ctr"/>
          <a:lstStyle/>
          <a:p>
            <a:pPr algn="ctr" defTabSz="684935">
              <a:buClr>
                <a:srgbClr val="0070CE"/>
              </a:buClr>
              <a:buSzPct val="100000"/>
              <a:defRPr/>
            </a:pPr>
            <a:endParaRPr lang="en-US" altLang="ru-RU" sz="1801" b="1" cap="small" dirty="0">
              <a:solidFill>
                <a:srgbClr val="002060"/>
              </a:solidFill>
              <a:latin typeface="Arial" panose="020B0604020202020204" pitchFamily="34" charset="0"/>
              <a:ea typeface="Tahoma" panose="020B0604030504040204" pitchFamily="34" charset="0"/>
              <a:cs typeface="Arial" panose="020B0604020202020204" pitchFamily="34" charset="0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7905213" y="2386985"/>
            <a:ext cx="4063267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Ответственность за исправность автобуса в случаях, если это: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8310881" y="4483945"/>
            <a:ext cx="3275116" cy="860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автобус поставщика государственных услуг – за поставщиком услуг</a:t>
            </a:r>
          </a:p>
        </p:txBody>
      </p:sp>
      <p:sp>
        <p:nvSpPr>
          <p:cNvPr id="13" name="Прямоугольник 12"/>
          <p:cNvSpPr/>
          <p:nvPr/>
        </p:nvSpPr>
        <p:spPr>
          <a:xfrm>
            <a:off x="8310881" y="3328298"/>
            <a:ext cx="3275116" cy="860665"/>
          </a:xfrm>
          <a:prstGeom prst="rect">
            <a:avLst/>
          </a:prstGeom>
          <a:solidFill>
            <a:schemeClr val="bg1">
              <a:lumMod val="9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ru-RU" sz="1600" dirty="0">
                <a:solidFill>
                  <a:schemeClr val="tx1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школьный автобус закрепляется за руководителем организаций образования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403067" y="1831022"/>
            <a:ext cx="5692934" cy="203132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Ответственность за организацию безопасной перевозки детей, включая требования к поставщику услуг, документирование решения о перевозке детей, определение сопровождающих лиц, проведение инструктажа и другие организационные мероприятия закрепляется </a:t>
            </a:r>
            <a:b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</a:b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за руководителем организации образования</a:t>
            </a:r>
          </a:p>
        </p:txBody>
      </p:sp>
      <p:sp>
        <p:nvSpPr>
          <p:cNvPr id="15" name="Прямоугольник 14"/>
          <p:cNvSpPr/>
          <p:nvPr/>
        </p:nvSpPr>
        <p:spPr>
          <a:xfrm>
            <a:off x="403067" y="4189668"/>
            <a:ext cx="5692934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dirty="0">
                <a:latin typeface="Cambria Math" panose="02040503050406030204" pitchFamily="18" charset="0"/>
                <a:ea typeface="Cambria Math" panose="02040503050406030204" pitchFamily="18" charset="0"/>
              </a:rPr>
              <a:t>Ответственность за безопасность детей в пути следования до места проведения мероприятия и обратно, а также на месте пребывания закрепляется за сопровождающими лицами, утвержденными </a:t>
            </a:r>
            <a:r>
              <a:rPr lang="ru-RU" b="1" dirty="0">
                <a:solidFill>
                  <a:srgbClr val="2A339C"/>
                </a:solidFill>
                <a:latin typeface="Cambria Math" panose="02040503050406030204" pitchFamily="18" charset="0"/>
                <a:ea typeface="Cambria Math" panose="02040503050406030204" pitchFamily="18" charset="0"/>
              </a:rPr>
              <a:t>приказом руководителя организации образования</a:t>
            </a:r>
          </a:p>
        </p:txBody>
      </p:sp>
      <p:cxnSp>
        <p:nvCxnSpPr>
          <p:cNvPr id="21" name="Соединительная линия уступом 20"/>
          <p:cNvCxnSpPr>
            <a:stCxn id="10" idx="1"/>
            <a:endCxn id="13" idx="1"/>
          </p:cNvCxnSpPr>
          <p:nvPr/>
        </p:nvCxnSpPr>
        <p:spPr>
          <a:xfrm rot="10800000" flipH="1" flipV="1">
            <a:off x="7905213" y="2710151"/>
            <a:ext cx="405668" cy="1048480"/>
          </a:xfrm>
          <a:prstGeom prst="bentConnector3">
            <a:avLst>
              <a:gd name="adj1" fmla="val -56351"/>
            </a:avLst>
          </a:prstGeom>
          <a:ln w="19050">
            <a:solidFill>
              <a:srgbClr val="D49A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Соединительная линия уступом 23"/>
          <p:cNvCxnSpPr>
            <a:stCxn id="10" idx="1"/>
            <a:endCxn id="12" idx="1"/>
          </p:cNvCxnSpPr>
          <p:nvPr/>
        </p:nvCxnSpPr>
        <p:spPr>
          <a:xfrm rot="10800000" flipH="1" flipV="1">
            <a:off x="7905213" y="2710150"/>
            <a:ext cx="405668" cy="2204127"/>
          </a:xfrm>
          <a:prstGeom prst="bentConnector3">
            <a:avLst>
              <a:gd name="adj1" fmla="val -56351"/>
            </a:avLst>
          </a:prstGeom>
          <a:ln w="19050">
            <a:solidFill>
              <a:srgbClr val="D49A0A"/>
            </a:solidFill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368499754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864</TotalTime>
  <Words>627</Words>
  <Application>Microsoft Office PowerPoint</Application>
  <PresentationFormat>Широкоэкранный</PresentationFormat>
  <Paragraphs>60</Paragraphs>
  <Slides>7</Slides>
  <Notes>6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7</vt:i4>
      </vt:variant>
    </vt:vector>
  </HeadingPairs>
  <TitlesOfParts>
    <vt:vector size="13" baseType="lpstr">
      <vt:lpstr>Arial</vt:lpstr>
      <vt:lpstr>Calibri</vt:lpstr>
      <vt:lpstr>Calibri Light</vt:lpstr>
      <vt:lpstr>Cambria Math</vt:lpstr>
      <vt:lpstr>Tahoma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60</cp:revision>
  <dcterms:created xsi:type="dcterms:W3CDTF">2024-02-21T04:10:18Z</dcterms:created>
  <dcterms:modified xsi:type="dcterms:W3CDTF">2024-10-14T03:47:15Z</dcterms:modified>
</cp:coreProperties>
</file>