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6" r:id="rId8"/>
    <p:sldId id="273" r:id="rId9"/>
    <p:sldId id="275" r:id="rId10"/>
    <p:sldId id="277" r:id="rId11"/>
  </p:sldIdLst>
  <p:sldSz cx="12239625" cy="7812088"/>
  <p:notesSz cx="6761163" cy="9942513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1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объект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2;p6"/>
          <p:cNvSpPr>
            <a:spLocks noGrp="1"/>
          </p:cNvSpPr>
          <p:nvPr>
            <p:ph type="title"/>
          </p:nvPr>
        </p:nvSpPr>
        <p:spPr bwMode="auto">
          <a:xfrm>
            <a:off x="841474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3;p6"/>
          <p:cNvSpPr>
            <a:spLocks noGrp="1"/>
          </p:cNvSpPr>
          <p:nvPr>
            <p:ph type="body" idx="1"/>
          </p:nvPr>
        </p:nvSpPr>
        <p:spPr bwMode="auto">
          <a:xfrm>
            <a:off x="841474" y="2079607"/>
            <a:ext cx="10556677" cy="4956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4;p6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15;p6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6;p6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равнение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7;p10"/>
          <p:cNvSpPr>
            <a:spLocks noGrp="1"/>
          </p:cNvSpPr>
          <p:nvPr>
            <p:ph type="title"/>
          </p:nvPr>
        </p:nvSpPr>
        <p:spPr bwMode="auto">
          <a:xfrm>
            <a:off x="843068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8;p10"/>
          <p:cNvSpPr>
            <a:spLocks noGrp="1"/>
          </p:cNvSpPr>
          <p:nvPr>
            <p:ph type="body" idx="1"/>
          </p:nvPr>
        </p:nvSpPr>
        <p:spPr bwMode="auto">
          <a:xfrm>
            <a:off x="843069" y="1915046"/>
            <a:ext cx="5177935" cy="93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2409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9;p10"/>
          <p:cNvSpPr>
            <a:spLocks noGrp="1"/>
          </p:cNvSpPr>
          <p:nvPr>
            <p:ph type="body" idx="2"/>
          </p:nvPr>
        </p:nvSpPr>
        <p:spPr bwMode="auto">
          <a:xfrm>
            <a:off x="843069" y="2853582"/>
            <a:ext cx="5177935" cy="419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40;p10"/>
          <p:cNvSpPr>
            <a:spLocks noGrp="1"/>
          </p:cNvSpPr>
          <p:nvPr>
            <p:ph type="body" idx="3"/>
          </p:nvPr>
        </p:nvSpPr>
        <p:spPr bwMode="auto">
          <a:xfrm>
            <a:off x="6196309" y="1915046"/>
            <a:ext cx="5203435" cy="93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2409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41;p10"/>
          <p:cNvSpPr>
            <a:spLocks noGrp="1"/>
          </p:cNvSpPr>
          <p:nvPr>
            <p:ph type="body" idx="4"/>
          </p:nvPr>
        </p:nvSpPr>
        <p:spPr bwMode="auto">
          <a:xfrm>
            <a:off x="6196309" y="2853582"/>
            <a:ext cx="5203435" cy="419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42;p10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43;p10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44;p10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6;p11"/>
          <p:cNvSpPr>
            <a:spLocks noGrp="1"/>
          </p:cNvSpPr>
          <p:nvPr>
            <p:ph type="title"/>
          </p:nvPr>
        </p:nvSpPr>
        <p:spPr bwMode="auto">
          <a:xfrm>
            <a:off x="841474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47;p11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48;p11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49;p11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1;p12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2;p12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53;p12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5;p13"/>
          <p:cNvSpPr>
            <a:spLocks noGrp="1"/>
          </p:cNvSpPr>
          <p:nvPr>
            <p:ph type="title"/>
          </p:nvPr>
        </p:nvSpPr>
        <p:spPr bwMode="auto">
          <a:xfrm>
            <a:off x="843069" y="520806"/>
            <a:ext cx="3947596" cy="182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12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6;p13"/>
          <p:cNvSpPr>
            <a:spLocks noGrp="1"/>
          </p:cNvSpPr>
          <p:nvPr>
            <p:ph type="body" idx="1"/>
          </p:nvPr>
        </p:nvSpPr>
        <p:spPr bwMode="auto">
          <a:xfrm>
            <a:off x="5203435" y="1124797"/>
            <a:ext cx="6196309" cy="555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2561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3212"/>
              <a:buChar char="•"/>
              <a:defRPr sz="3200"/>
            </a:lvl1pPr>
            <a:lvl2pPr marL="914400" lvl="1" indent="-40709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811"/>
              <a:buChar char="•"/>
              <a:defRPr sz="2800"/>
            </a:lvl2pPr>
            <a:lvl3pPr marL="1371600" lvl="2" indent="-381571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9"/>
              <a:buChar char="•"/>
              <a:defRPr sz="2400"/>
            </a:lvl3pPr>
            <a:lvl4pPr marL="1828800" lvl="3" indent="-35610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4pPr>
            <a:lvl5pPr marL="2286000" lvl="4" indent="-356107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5pPr>
            <a:lvl6pPr marL="2743200" lvl="5" indent="-356107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6pPr>
            <a:lvl7pPr marL="3200400" lvl="6" indent="-356107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7pPr>
            <a:lvl8pPr marL="3657600" lvl="7" indent="-35610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8pPr>
            <a:lvl9pPr marL="4114800" lvl="8" indent="-35610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57;p13"/>
          <p:cNvSpPr>
            <a:spLocks noGrp="1"/>
          </p:cNvSpPr>
          <p:nvPr>
            <p:ph type="body" idx="2"/>
          </p:nvPr>
        </p:nvSpPr>
        <p:spPr bwMode="auto">
          <a:xfrm>
            <a:off x="843069" y="2343626"/>
            <a:ext cx="3947596" cy="4341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405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205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58;p13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59;p13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60;p13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2;p14"/>
          <p:cNvSpPr>
            <a:spLocks noGrp="1"/>
          </p:cNvSpPr>
          <p:nvPr>
            <p:ph type="title"/>
          </p:nvPr>
        </p:nvSpPr>
        <p:spPr bwMode="auto">
          <a:xfrm>
            <a:off x="843069" y="520806"/>
            <a:ext cx="3947596" cy="182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12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63;p14"/>
          <p:cNvSpPr>
            <a:spLocks noGrp="1"/>
          </p:cNvSpPr>
          <p:nvPr>
            <p:ph type="pic" idx="2"/>
          </p:nvPr>
        </p:nvSpPr>
        <p:spPr bwMode="auto">
          <a:xfrm>
            <a:off x="5203435" y="1124797"/>
            <a:ext cx="6196309" cy="5551646"/>
          </a:xfrm>
          <a:prstGeom prst="rect">
            <a:avLst/>
          </a:prstGeom>
          <a:noFill/>
          <a:ln>
            <a:noFill/>
          </a:ln>
        </p:spPr>
      </p:sp>
      <p:sp>
        <p:nvSpPr>
          <p:cNvPr id="6" name="Google Shape;64;p14"/>
          <p:cNvSpPr>
            <a:spLocks noGrp="1"/>
          </p:cNvSpPr>
          <p:nvPr>
            <p:ph type="body" idx="1"/>
          </p:nvPr>
        </p:nvSpPr>
        <p:spPr bwMode="auto">
          <a:xfrm>
            <a:off x="843069" y="2343626"/>
            <a:ext cx="3947596" cy="4341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405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205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65;p14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66;p14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67;p14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вертикальный текст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9;p15"/>
          <p:cNvSpPr>
            <a:spLocks noGrp="1"/>
          </p:cNvSpPr>
          <p:nvPr>
            <p:ph type="title"/>
          </p:nvPr>
        </p:nvSpPr>
        <p:spPr bwMode="auto">
          <a:xfrm>
            <a:off x="841474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0;p15"/>
          <p:cNvSpPr>
            <a:spLocks noGrp="1"/>
          </p:cNvSpPr>
          <p:nvPr>
            <p:ph type="body" idx="1"/>
          </p:nvPr>
        </p:nvSpPr>
        <p:spPr bwMode="auto">
          <a:xfrm rot="5400000">
            <a:off x="3641464" y="-720383"/>
            <a:ext cx="4956698" cy="105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71;p15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2;p15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73;p15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Вертикальный заголовок и текст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5;p16"/>
          <p:cNvSpPr>
            <a:spLocks noGrp="1"/>
          </p:cNvSpPr>
          <p:nvPr>
            <p:ph type="title"/>
          </p:nvPr>
        </p:nvSpPr>
        <p:spPr bwMode="auto">
          <a:xfrm rot="5400000">
            <a:off x="6768375" y="2406529"/>
            <a:ext cx="6620383" cy="263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6;p16"/>
          <p:cNvSpPr>
            <a:spLocks noGrp="1"/>
          </p:cNvSpPr>
          <p:nvPr>
            <p:ph type="body" idx="1"/>
          </p:nvPr>
        </p:nvSpPr>
        <p:spPr bwMode="auto">
          <a:xfrm rot="5400000">
            <a:off x="1413539" y="-156142"/>
            <a:ext cx="6620383" cy="776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77;p16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8;p16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79;p16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 amt="78000"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;p5"/>
          <p:cNvSpPr>
            <a:spLocks noGrp="1"/>
          </p:cNvSpPr>
          <p:nvPr>
            <p:ph type="title"/>
          </p:nvPr>
        </p:nvSpPr>
        <p:spPr bwMode="auto">
          <a:xfrm>
            <a:off x="841474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7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;p5"/>
          <p:cNvSpPr>
            <a:spLocks noGrp="1"/>
          </p:cNvSpPr>
          <p:nvPr>
            <p:ph type="body" idx="1"/>
          </p:nvPr>
        </p:nvSpPr>
        <p:spPr bwMode="auto">
          <a:xfrm>
            <a:off x="841474" y="2079607"/>
            <a:ext cx="10556677" cy="4956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7098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2811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571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9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610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8;p5"/>
          <p:cNvSpPr>
            <a:spLocks noGrp="1"/>
          </p:cNvSpPr>
          <p:nvPr>
            <p:ph type="dt" idx="1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9;p5"/>
          <p:cNvSpPr>
            <a:spLocks noGrp="1"/>
          </p:cNvSpPr>
          <p:nvPr>
            <p:ph type="ftr" idx="11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0;p5"/>
          <p:cNvSpPr>
            <a:spLocks noGrp="1"/>
          </p:cNvSpPr>
          <p:nvPr>
            <p:ph type="sldNum" idx="12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6;g1bc6e687a7d_0_0"/>
          <p:cNvSpPr/>
          <p:nvPr/>
        </p:nvSpPr>
        <p:spPr bwMode="auto">
          <a:xfrm>
            <a:off x="979758" y="2357459"/>
            <a:ext cx="9754206" cy="2004647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4473" tIns="42225" rIns="84473" bIns="42225" anchor="ctr" anchorCtr="0">
            <a:noAutofit/>
          </a:bodyPr>
          <a:lstStyle/>
          <a:p>
            <a:pPr algn="ctr" defTabSz="844896">
              <a:buSzPts val="1895"/>
              <a:defRPr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87;g1bc6e687a7d_0_0"/>
          <p:cNvSpPr/>
          <p:nvPr/>
        </p:nvSpPr>
        <p:spPr bwMode="auto">
          <a:xfrm>
            <a:off x="1105072" y="6844520"/>
            <a:ext cx="9920172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73" tIns="42225" rIns="84473" bIns="42225" anchor="t" anchorCtr="0">
            <a:noAutofit/>
          </a:bodyPr>
          <a:lstStyle/>
          <a:p>
            <a:pPr algn="ctr" defTabSz="844896">
              <a:lnSpc>
                <a:spcPct val="114999"/>
              </a:lnSpc>
              <a:spcBef>
                <a:spcPts val="1108"/>
              </a:spcBef>
              <a:buSzPts val="1100"/>
              <a:defRPr/>
            </a:pPr>
            <a:r>
              <a:rPr lang="kk-KZ" sz="1800" b="1">
                <a:solidFill>
                  <a:srgbClr val="002060"/>
                </a:solidFill>
              </a:rPr>
              <a:t>2023 </a:t>
            </a:r>
            <a:endParaRPr sz="1700" b="1">
              <a:solidFill>
                <a:srgbClr val="002060"/>
              </a:solidFill>
            </a:endParaRPr>
          </a:p>
        </p:txBody>
      </p:sp>
      <p:pic>
        <p:nvPicPr>
          <p:cNvPr id="7" name="Google Shape;187;g1bf661cb28c_1_8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2429996" y="4304135"/>
            <a:ext cx="7270323" cy="26142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1"/>
          <p:cNvSpPr/>
          <p:nvPr/>
        </p:nvSpPr>
        <p:spPr bwMode="auto">
          <a:xfrm>
            <a:off x="1244559" y="2433836"/>
            <a:ext cx="9294464" cy="1359064"/>
          </a:xfrm>
          <a:prstGeom prst="rect">
            <a:avLst/>
          </a:prstGeom>
        </p:spPr>
        <p:txBody>
          <a:bodyPr wrap="square" lIns="96241" tIns="48120" rIns="96241" bIns="48120">
            <a:spAutoFit/>
          </a:bodyPr>
          <a:lstStyle/>
          <a:p>
            <a:pPr algn="ctr">
              <a:defRPr/>
            </a:pPr>
            <a:r>
              <a:rPr lang="ru-RU" sz="3400" b="1" dirty="0">
                <a:solidFill>
                  <a:srgbClr val="002060"/>
                </a:solidFill>
                <a:latin typeface="+mj-lt"/>
              </a:rPr>
              <a:t>АЛГОРИТМЫ</a:t>
            </a:r>
            <a:endParaRPr dirty="0"/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latin typeface="+mj-lt"/>
            </a:endParaRP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 РЕАГИРОВАНИЯ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НА</a:t>
            </a:r>
            <a:endParaRPr dirty="0"/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+mj-lt"/>
              </a:rPr>
              <a:t>СЛУЧАИ ЧРЕЗВЫЧАЙНОГО ПРОИСШЕСТВИЯ И ЧРЕЗВЫЧАЙНОЙ СИТУАЦИИ</a:t>
            </a:r>
          </a:p>
        </p:txBody>
      </p:sp>
      <p:sp>
        <p:nvSpPr>
          <p:cNvPr id="9" name="Номер слайда 2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defTabSz="844896">
              <a:defRPr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32;g1bc6e687a7d_0_1800"/>
          <p:cNvSpPr/>
          <p:nvPr/>
        </p:nvSpPr>
        <p:spPr bwMode="auto">
          <a:xfrm>
            <a:off x="0" y="1300032"/>
            <a:ext cx="12239700" cy="523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733;g1bc6e687a7d_0_1800"/>
          <p:cNvSpPr/>
          <p:nvPr/>
        </p:nvSpPr>
        <p:spPr bwMode="auto">
          <a:xfrm>
            <a:off x="885144" y="1396075"/>
            <a:ext cx="10270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Действия лиц, обеспечивающих безопасность организации образования:</a:t>
            </a:r>
            <a:endParaRPr sz="16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Google Shape;734;g1bc6e687a7d_0_1800"/>
          <p:cNvSpPr/>
          <p:nvPr/>
        </p:nvSpPr>
        <p:spPr bwMode="auto">
          <a:xfrm>
            <a:off x="3151675" y="1950813"/>
            <a:ext cx="7376400" cy="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>
                <a:solidFill>
                  <a:schemeClr val="dk1"/>
                </a:solidFill>
              </a:rPr>
              <a:t>немедленно сообщить руководству, а также по телефону в государственную противопожарную службу (далее - ГПС) по номеру 101 или единую дежурно-диспетчерскую службу 112, назвав адрес и номер объекта, место возникновения пожара, свою фамилию и должность</a:t>
            </a:r>
            <a:endParaRPr sz="15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7" name="Google Shape;735;g1bc6e687a7d_0_1800"/>
          <p:cNvSpPr/>
          <p:nvPr/>
        </p:nvSpPr>
        <p:spPr bwMode="auto">
          <a:xfrm>
            <a:off x="3294377" y="3132309"/>
            <a:ext cx="7522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>
                <a:solidFill>
                  <a:srgbClr val="2F5496"/>
                </a:solidFill>
              </a:rPr>
              <a:t>задействовать системы оповещения объекта и проинформировать о возникновении возгорания</a:t>
            </a:r>
            <a:endParaRPr sz="15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736;g1bc6e687a7d_0_1800"/>
          <p:cNvSpPr/>
          <p:nvPr/>
        </p:nvSpPr>
        <p:spPr bwMode="auto">
          <a:xfrm>
            <a:off x="138025" y="92425"/>
            <a:ext cx="12101700" cy="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 СОТРУДНИКОВ, ОБУЧАЮЩИХСЯ И ВОСПИТАННИКОВ ОРГАНИЗАЦИЙ ОБРАЗОВАНИЯ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ПРИ ВОЗНИКНОВЕНИИ ЧРЕЗВЫЧАЙНЫХ СИТУАЦИЙ ТЕХНОГЕННОГО ХАРАКТЕРА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9" name="Google Shape;737;g1bc6e687a7d_0_1800"/>
          <p:cNvSpPr/>
          <p:nvPr/>
        </p:nvSpPr>
        <p:spPr bwMode="auto">
          <a:xfrm>
            <a:off x="3151675" y="3864927"/>
            <a:ext cx="7376400" cy="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>
                <a:solidFill>
                  <a:schemeClr val="dk1"/>
                </a:solidFill>
              </a:rPr>
              <a:t>начать своевременную эвакуацию людей с объекта, проверив наличие лиц в каждой части объекта</a:t>
            </a:r>
            <a:endParaRPr sz="15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0" name="Google Shape;738;g1bc6e687a7d_0_1800"/>
          <p:cNvSpPr/>
          <p:nvPr/>
        </p:nvSpPr>
        <p:spPr bwMode="auto">
          <a:xfrm>
            <a:off x="3294377" y="4651411"/>
            <a:ext cx="7522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>
                <a:solidFill>
                  <a:srgbClr val="2F5496"/>
                </a:solidFill>
              </a:rPr>
              <a:t>принять меры по локализации и тушению пожара первичными средствами пожаротушения</a:t>
            </a:r>
            <a:endParaRPr sz="15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739;g1bc6e687a7d_0_1800"/>
          <p:cNvSpPr/>
          <p:nvPr/>
        </p:nvSpPr>
        <p:spPr bwMode="auto">
          <a:xfrm>
            <a:off x="3151675" y="5234238"/>
            <a:ext cx="73764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>
                <a:solidFill>
                  <a:schemeClr val="dk1"/>
                </a:solidFill>
              </a:rPr>
              <a:t>оказать первую помощь пострадавшим по мере возможности</a:t>
            </a:r>
            <a:endParaRPr sz="15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2" name="Google Shape;740;g1bc6e687a7d_0_1800"/>
          <p:cNvSpPr/>
          <p:nvPr/>
        </p:nvSpPr>
        <p:spPr bwMode="auto">
          <a:xfrm>
            <a:off x="3294375" y="5747388"/>
            <a:ext cx="75225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>
                <a:solidFill>
                  <a:srgbClr val="2F5496"/>
                </a:solidFill>
              </a:rPr>
              <a:t>организовать встречу пожарных и спасателей, показать им места подъезда к объекту, размещение люков пожарных гидрантов, план эвакуации и место возгорания на плане</a:t>
            </a:r>
            <a:endParaRPr sz="15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741;g1bc6e687a7d_0_1800"/>
          <p:cNvSpPr/>
          <p:nvPr/>
        </p:nvSpPr>
        <p:spPr bwMode="auto">
          <a:xfrm>
            <a:off x="3151675" y="6587225"/>
            <a:ext cx="7376400" cy="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>
                <a:solidFill>
                  <a:schemeClr val="dk1"/>
                </a:solidFill>
              </a:rPr>
              <a:t>после приезда пожарных необходимо оцепить территорию до прибытия сотрудников органов внутренних дел и запретить вход на нее лицам, не задействованным в тушении</a:t>
            </a:r>
            <a:endParaRPr sz="1500" b="1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4" name="Google Shape;742;g1bc6e687a7d_0_1800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687455" y="1932274"/>
            <a:ext cx="1098110" cy="1053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743;g1bc6e687a7d_0_1800"/>
          <p:cNvPicPr/>
          <p:nvPr/>
        </p:nvPicPr>
        <p:blipFill>
          <a:blip r:embed="rId3">
            <a:alphaModFix/>
          </a:blip>
          <a:stretch/>
        </p:blipFill>
        <p:spPr bwMode="auto">
          <a:xfrm flipH="1">
            <a:off x="1508649" y="3611266"/>
            <a:ext cx="1303327" cy="8304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744;g1bc6e687a7d_0_1800"/>
          <p:cNvCxnSpPr>
            <a:cxnSpLocks/>
          </p:cNvCxnSpPr>
          <p:nvPr/>
        </p:nvCxnSpPr>
        <p:spPr bwMode="auto">
          <a:xfrm>
            <a:off x="2236503" y="3081406"/>
            <a:ext cx="0" cy="50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7" name="Google Shape;745;g1bc6e687a7d_0_1800"/>
          <p:cNvPicPr/>
          <p:nvPr/>
        </p:nvPicPr>
        <p:blipFill>
          <a:blip r:embed="rId4">
            <a:alphaModFix/>
          </a:blip>
          <a:stretch/>
        </p:blipFill>
        <p:spPr bwMode="auto">
          <a:xfrm flipH="1">
            <a:off x="1687454" y="4886523"/>
            <a:ext cx="1184151" cy="7024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746;g1bc6e687a7d_0_1800"/>
          <p:cNvCxnSpPr>
            <a:cxnSpLocks/>
          </p:cNvCxnSpPr>
          <p:nvPr/>
        </p:nvCxnSpPr>
        <p:spPr bwMode="auto">
          <a:xfrm>
            <a:off x="2236503" y="4499003"/>
            <a:ext cx="0" cy="50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" name="Google Shape;747;g1bc6e687a7d_0_1800"/>
          <p:cNvCxnSpPr>
            <a:cxnSpLocks/>
          </p:cNvCxnSpPr>
          <p:nvPr/>
        </p:nvCxnSpPr>
        <p:spPr bwMode="auto">
          <a:xfrm>
            <a:off x="2236503" y="5646279"/>
            <a:ext cx="0" cy="50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0" name="Google Shape;748;g1bc6e687a7d_0_1800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1422760" y="6285575"/>
            <a:ext cx="1627471" cy="9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749;g1bc6e687a7d_0_1800"/>
          <p:cNvSpPr/>
          <p:nvPr/>
        </p:nvSpPr>
        <p:spPr bwMode="auto">
          <a:xfrm>
            <a:off x="1949375" y="1030896"/>
            <a:ext cx="83802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chemeClr val="dk1"/>
                </a:solidFill>
              </a:rPr>
              <a:t>Возникновение пожара (взрыва)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4;g1bc6e687a7d_0_0"/>
          <p:cNvSpPr/>
          <p:nvPr/>
        </p:nvSpPr>
        <p:spPr bwMode="auto">
          <a:xfrm>
            <a:off x="0" y="2552475"/>
            <a:ext cx="12239700" cy="28941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85;g1bc6e687a7d_0_0"/>
          <p:cNvSpPr/>
          <p:nvPr/>
        </p:nvSpPr>
        <p:spPr bwMode="auto">
          <a:xfrm>
            <a:off x="208100" y="4634375"/>
            <a:ext cx="11756100" cy="57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86;g1bc6e687a7d_0_0"/>
          <p:cNvSpPr/>
          <p:nvPr/>
        </p:nvSpPr>
        <p:spPr bwMode="auto">
          <a:xfrm>
            <a:off x="208100" y="3906298"/>
            <a:ext cx="11756100" cy="57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7" name="Google Shape;87;g1bc6e687a7d_0_0"/>
          <p:cNvGrpSpPr/>
          <p:nvPr/>
        </p:nvGrpSpPr>
        <p:grpSpPr bwMode="auto">
          <a:xfrm>
            <a:off x="193790" y="3596149"/>
            <a:ext cx="588055" cy="882852"/>
            <a:chOff x="10278625" y="4626425"/>
            <a:chExt cx="908474" cy="1363900"/>
          </a:xfrm>
        </p:grpSpPr>
        <p:pic>
          <p:nvPicPr>
            <p:cNvPr id="8" name="Google Shape;88;g1bc6e687a7d_0_0"/>
            <p:cNvPicPr/>
            <p:nvPr/>
          </p:nvPicPr>
          <p:blipFill>
            <a:blip r:embed="rId2">
              <a:alphaModFix/>
            </a:blip>
            <a:srcRect l="-3904" r="55276" b="52812"/>
            <a:stretch/>
          </p:blipFill>
          <p:spPr bwMode="auto">
            <a:xfrm>
              <a:off x="10278625" y="4813121"/>
              <a:ext cx="908474" cy="11772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89;g1bc6e687a7d_0_0"/>
            <p:cNvSpPr/>
            <p:nvPr/>
          </p:nvSpPr>
          <p:spPr bwMode="auto">
            <a:xfrm>
              <a:off x="10317375" y="4626425"/>
              <a:ext cx="408300" cy="58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10" name="Google Shape;90;g1bc6e687a7d_0_0"/>
          <p:cNvSpPr/>
          <p:nvPr/>
        </p:nvSpPr>
        <p:spPr bwMode="auto">
          <a:xfrm>
            <a:off x="901306" y="100105"/>
            <a:ext cx="10563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 при обнаружении подозрительного предмета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11" name="Google Shape;91;g1bc6e687a7d_0_0"/>
          <p:cNvSpPr/>
          <p:nvPr/>
        </p:nvSpPr>
        <p:spPr bwMode="auto">
          <a:xfrm>
            <a:off x="208100" y="2976000"/>
            <a:ext cx="11756100" cy="792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92;g1bc6e687a7d_0_0"/>
          <p:cNvSpPr/>
          <p:nvPr/>
        </p:nvSpPr>
        <p:spPr bwMode="auto">
          <a:xfrm>
            <a:off x="1493838" y="926425"/>
            <a:ext cx="9875700" cy="88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chemeClr val="dk1"/>
                </a:solidFill>
              </a:rPr>
              <a:t>Под подозрительным предметом понимаются бесхозная сумка, пакет, ящик, коробка, игрушка с торчащими проводами, издающая подозрительные звуки (щелчки, тикание) </a:t>
            </a:r>
            <a:br>
              <a:rPr lang="en-US" sz="1600" b="1">
                <a:solidFill>
                  <a:schemeClr val="dk1"/>
                </a:solidFill>
              </a:rPr>
            </a:br>
            <a:r>
              <a:rPr lang="en-US" sz="1600" b="1">
                <a:solidFill>
                  <a:schemeClr val="dk1"/>
                </a:solidFill>
              </a:rPr>
              <a:t>и необычные запахи (миндаля, хлора, аммиака).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93;g1bc6e687a7d_0_0"/>
          <p:cNvSpPr/>
          <p:nvPr/>
        </p:nvSpPr>
        <p:spPr bwMode="auto">
          <a:xfrm>
            <a:off x="1860474" y="3102025"/>
            <a:ext cx="10037400" cy="5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незамедлительно сообщают об этом на канал «102» органов внутренних дел или единую дежурно-диспетчерскую службу «112» (в случае, если это воспитанник или обучающийся, то воспитателю или классному руководителю)</a:t>
            </a:r>
            <a:endParaRPr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94;g1bc6e687a7d_0_0"/>
          <p:cNvSpPr/>
          <p:nvPr/>
        </p:nvSpPr>
        <p:spPr bwMode="auto">
          <a:xfrm>
            <a:off x="1679898" y="4014163"/>
            <a:ext cx="98817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до прибытия сил экстренного реагирования находятся на безопасном расстоянии от предмета</a:t>
            </a:r>
            <a:endParaRPr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95;g1bc6e687a7d_0_0"/>
          <p:cNvSpPr/>
          <p:nvPr/>
        </p:nvSpPr>
        <p:spPr bwMode="auto">
          <a:xfrm>
            <a:off x="1679898" y="4793858"/>
            <a:ext cx="97011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быть готовым дать показания, касающиеся случившегося.</a:t>
            </a:r>
            <a:endParaRPr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96;g1bc6e687a7d_0_0"/>
          <p:cNvSpPr/>
          <p:nvPr/>
        </p:nvSpPr>
        <p:spPr bwMode="auto">
          <a:xfrm>
            <a:off x="2235441" y="2628687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700" b="1" i="1">
                <a:solidFill>
                  <a:schemeClr val="dk1"/>
                </a:solidFill>
              </a:rPr>
              <a:t>Лица, обнаружившие опасный или подозрительный предмет</a:t>
            </a:r>
            <a:endParaRPr sz="1700" b="1" i="1">
              <a:solidFill>
                <a:schemeClr val="dk1"/>
              </a:solidFill>
            </a:endParaRPr>
          </a:p>
        </p:txBody>
      </p:sp>
      <p:pic>
        <p:nvPicPr>
          <p:cNvPr id="17" name="Google Shape;97;g1bc6e687a7d_0_0"/>
          <p:cNvPicPr/>
          <p:nvPr/>
        </p:nvPicPr>
        <p:blipFill>
          <a:blip r:embed="rId2">
            <a:alphaModFix/>
          </a:blip>
          <a:srcRect l="43374" t="28581" b="44434"/>
          <a:stretch/>
        </p:blipFill>
        <p:spPr bwMode="auto">
          <a:xfrm>
            <a:off x="-123" y="562437"/>
            <a:ext cx="1630096" cy="10373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98;g1bc6e687a7d_0_0"/>
          <p:cNvSpPr/>
          <p:nvPr/>
        </p:nvSpPr>
        <p:spPr bwMode="auto">
          <a:xfrm>
            <a:off x="289325" y="1820125"/>
            <a:ext cx="10563900" cy="5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Данный предмет может оказаться взрывным устройством, или начиненным отравляющими химическими веществами (ОХВ), биологическими агентами (возбудителями опасных инфекций, типа сибирской язвы, натуральной оспы, туляремии) пакетом.</a:t>
            </a:r>
            <a:endParaRPr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9" name="Google Shape;99;g1bc6e687a7d_0_0"/>
          <p:cNvPicPr/>
          <p:nvPr/>
        </p:nvPicPr>
        <p:blipFill>
          <a:blip r:embed="rId3">
            <a:alphaModFix/>
          </a:blip>
          <a:srcRect t="-2616" b="53533"/>
          <a:stretch/>
        </p:blipFill>
        <p:spPr bwMode="auto">
          <a:xfrm>
            <a:off x="561860" y="2885342"/>
            <a:ext cx="1079548" cy="88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00;g1bc6e687a7d_0_0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756094" y="3935150"/>
            <a:ext cx="614915" cy="512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01;g1bc6e687a7d_0_0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853212" y="1435389"/>
            <a:ext cx="1235188" cy="102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02;g1bc6e687a7d_0_0"/>
          <p:cNvPicPr/>
          <p:nvPr/>
        </p:nvPicPr>
        <p:blipFill>
          <a:blip r:embed="rId5">
            <a:alphaModFix/>
          </a:blip>
          <a:srcRect r="-27533" b="56070"/>
          <a:stretch/>
        </p:blipFill>
        <p:spPr bwMode="auto">
          <a:xfrm flipH="1">
            <a:off x="972609" y="4678791"/>
            <a:ext cx="983016" cy="54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03;g1bc6e687a7d_0_0" descr="F:\Преза ЕН\Новая папка (2)\03.png"/>
          <p:cNvPicPr/>
          <p:nvPr/>
        </p:nvPicPr>
        <p:blipFill>
          <a:blip r:embed="rId6">
            <a:alphaModFix/>
          </a:blip>
          <a:srcRect l="-15684" r="49616" b="54046"/>
          <a:stretch/>
        </p:blipFill>
        <p:spPr bwMode="auto">
          <a:xfrm>
            <a:off x="275947" y="4665055"/>
            <a:ext cx="587268" cy="56641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04;g1bc6e687a7d_0_0"/>
          <p:cNvSpPr/>
          <p:nvPr/>
        </p:nvSpPr>
        <p:spPr bwMode="auto">
          <a:xfrm>
            <a:off x="9272000" y="5959925"/>
            <a:ext cx="2773800" cy="13941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105;g1bc6e687a7d_0_0"/>
          <p:cNvSpPr/>
          <p:nvPr/>
        </p:nvSpPr>
        <p:spPr bwMode="auto">
          <a:xfrm>
            <a:off x="4137050" y="5959925"/>
            <a:ext cx="4439100" cy="1394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106;g1bc6e687a7d_0_0"/>
          <p:cNvSpPr/>
          <p:nvPr/>
        </p:nvSpPr>
        <p:spPr bwMode="auto">
          <a:xfrm>
            <a:off x="756050" y="5959925"/>
            <a:ext cx="2773800" cy="13941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107;g1bc6e687a7d_0_0"/>
          <p:cNvSpPr/>
          <p:nvPr/>
        </p:nvSpPr>
        <p:spPr bwMode="auto">
          <a:xfrm>
            <a:off x="4221003" y="5569918"/>
            <a:ext cx="3598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ДЕЙСТВИЯ РУКОВОДИТЕЛЯ: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" name="Google Shape;108;g1bc6e687a7d_0_0"/>
          <p:cNvSpPr/>
          <p:nvPr/>
        </p:nvSpPr>
        <p:spPr bwMode="auto">
          <a:xfrm>
            <a:off x="863350" y="6287675"/>
            <a:ext cx="2773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50">
                <a:solidFill>
                  <a:schemeClr val="dk1"/>
                </a:solidFill>
              </a:rPr>
              <a:t>выставить оцепление из числа постоянных сотрудников организации образования</a:t>
            </a: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" name="Google Shape;109;g1bc6e687a7d_0_0"/>
          <p:cNvSpPr/>
          <p:nvPr/>
        </p:nvSpPr>
        <p:spPr bwMode="auto">
          <a:xfrm>
            <a:off x="4141200" y="5970100"/>
            <a:ext cx="4439100" cy="13941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50">
                <a:solidFill>
                  <a:schemeClr val="dk1"/>
                </a:solidFill>
              </a:rPr>
              <a:t>обеспечить беспрепятственный подъезд к месту обнаружения опасного или подозрительного предмета служб экстренного реагирования (подразделения органов внутренних дел, службы скорой медицинской помощи, пожарные расчеты, оперативно–спасательные службы)</a:t>
            </a: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" name="Google Shape;110;g1bc6e687a7d_0_0"/>
          <p:cNvSpPr/>
          <p:nvPr/>
        </p:nvSpPr>
        <p:spPr bwMode="auto">
          <a:xfrm>
            <a:off x="9398450" y="6287675"/>
            <a:ext cx="25209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50">
                <a:solidFill>
                  <a:schemeClr val="dk1"/>
                </a:solidFill>
              </a:rPr>
              <a:t>принять меры по эвакуации обучающихся и сотрудников организации образования</a:t>
            </a: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1" name="Google Shape;111;g1bc6e687a7d_0_0"/>
          <p:cNvPicPr/>
          <p:nvPr/>
        </p:nvPicPr>
        <p:blipFill>
          <a:blip r:embed="rId7">
            <a:alphaModFix/>
          </a:blip>
          <a:stretch/>
        </p:blipFill>
        <p:spPr bwMode="auto">
          <a:xfrm>
            <a:off x="112400" y="5665705"/>
            <a:ext cx="750825" cy="168242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112;g1bc6e687a7d_0_0"/>
          <p:cNvSpPr/>
          <p:nvPr/>
        </p:nvSpPr>
        <p:spPr bwMode="auto">
          <a:xfrm>
            <a:off x="3682250" y="65203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" name="Google Shape;113;g1bc6e687a7d_0_0"/>
          <p:cNvSpPr/>
          <p:nvPr/>
        </p:nvSpPr>
        <p:spPr bwMode="auto">
          <a:xfrm>
            <a:off x="8813050" y="65203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114;g1bc6e687a7d_0_0"/>
          <p:cNvSpPr/>
          <p:nvPr/>
        </p:nvSpPr>
        <p:spPr bwMode="auto">
          <a:xfrm flipH="1">
            <a:off x="831267" y="4050788"/>
            <a:ext cx="799200" cy="313800"/>
          </a:xfrm>
          <a:prstGeom prst="rightArrow">
            <a:avLst>
              <a:gd name="adj1" fmla="val 100000"/>
              <a:gd name="adj2" fmla="val 254616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19;g1bc6e687a7d_0_123"/>
          <p:cNvSpPr/>
          <p:nvPr/>
        </p:nvSpPr>
        <p:spPr bwMode="auto">
          <a:xfrm>
            <a:off x="0" y="4763683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120;g1bc6e687a7d_0_123"/>
          <p:cNvSpPr/>
          <p:nvPr/>
        </p:nvSpPr>
        <p:spPr bwMode="auto">
          <a:xfrm>
            <a:off x="1052031" y="252505"/>
            <a:ext cx="102735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 при обнаружении подозрительного предмета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6" name="Google Shape;121;g1bc6e687a7d_0_123"/>
          <p:cNvSpPr/>
          <p:nvPr/>
        </p:nvSpPr>
        <p:spPr bwMode="auto">
          <a:xfrm>
            <a:off x="2235391" y="1039399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ДЕЙСТВИЯ ПЕРСОНАЛА (СОТРУДНИКИ, ПЕДАГОГИ)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122;g1bc6e687a7d_0_123"/>
          <p:cNvSpPr/>
          <p:nvPr/>
        </p:nvSpPr>
        <p:spPr bwMode="auto">
          <a:xfrm>
            <a:off x="900425" y="3358253"/>
            <a:ext cx="4035000" cy="10764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23;g1bc6e687a7d_0_123"/>
          <p:cNvSpPr/>
          <p:nvPr/>
        </p:nvSpPr>
        <p:spPr bwMode="auto">
          <a:xfrm>
            <a:off x="4277087" y="1530509"/>
            <a:ext cx="40350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124;g1bc6e687a7d_0_123"/>
          <p:cNvSpPr/>
          <p:nvPr/>
        </p:nvSpPr>
        <p:spPr bwMode="auto">
          <a:xfrm>
            <a:off x="900425" y="1530500"/>
            <a:ext cx="3185699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125;g1bc6e687a7d_0_123"/>
          <p:cNvSpPr/>
          <p:nvPr/>
        </p:nvSpPr>
        <p:spPr bwMode="auto">
          <a:xfrm>
            <a:off x="1010475" y="1595825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dirty="0" err="1">
                <a:solidFill>
                  <a:schemeClr val="dk1"/>
                </a:solidFill>
              </a:rPr>
              <a:t>сообщить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администрации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организации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образования</a:t>
            </a:r>
            <a:r>
              <a:rPr lang="en-US" sz="1200" dirty="0">
                <a:solidFill>
                  <a:schemeClr val="dk1"/>
                </a:solidFill>
              </a:rPr>
              <a:t> (</a:t>
            </a:r>
            <a:r>
              <a:rPr lang="en-US" sz="1200" dirty="0" err="1">
                <a:solidFill>
                  <a:schemeClr val="dk1"/>
                </a:solidFill>
              </a:rPr>
              <a:t>по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телефону</a:t>
            </a:r>
            <a:r>
              <a:rPr lang="en-US" sz="1200" dirty="0">
                <a:solidFill>
                  <a:schemeClr val="dk1"/>
                </a:solidFill>
              </a:rPr>
              <a:t>) и в </a:t>
            </a:r>
            <a:r>
              <a:rPr lang="en-US" sz="1200" dirty="0" err="1">
                <a:solidFill>
                  <a:schemeClr val="dk1"/>
                </a:solidFill>
              </a:rPr>
              <a:t>здание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br>
              <a:rPr lang="en-US" sz="1200" dirty="0">
                <a:solidFill>
                  <a:schemeClr val="dk1"/>
                </a:solidFill>
              </a:rPr>
            </a:br>
            <a:r>
              <a:rPr lang="en-US" sz="1200" dirty="0" err="1">
                <a:solidFill>
                  <a:schemeClr val="dk1"/>
                </a:solidFill>
              </a:rPr>
              <a:t>никого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не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допускать</a:t>
            </a:r>
            <a:r>
              <a:rPr lang="en-US" sz="1200" dirty="0">
                <a:solidFill>
                  <a:schemeClr val="dk1"/>
                </a:solidFill>
              </a:rPr>
              <a:t> (</a:t>
            </a:r>
            <a:r>
              <a:rPr lang="en-US" sz="1200" dirty="0" err="1">
                <a:solidFill>
                  <a:schemeClr val="dk1"/>
                </a:solidFill>
              </a:rPr>
              <a:t>до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их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прибытия</a:t>
            </a:r>
            <a:r>
              <a:rPr lang="en-US" sz="1200" dirty="0">
                <a:solidFill>
                  <a:schemeClr val="dk1"/>
                </a:solidFill>
              </a:rPr>
              <a:t>)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26;g1bc6e687a7d_0_123"/>
          <p:cNvSpPr/>
          <p:nvPr/>
        </p:nvSpPr>
        <p:spPr bwMode="auto">
          <a:xfrm>
            <a:off x="4368850" y="1552035"/>
            <a:ext cx="3851699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перевести обучающихся, воспитанников на безопасное расстояние от подозрительного предмета (не ближе 100 метров), не приближаться, не трогать, не вскрывать и не перемещать находку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127;g1bc6e687a7d_0_123"/>
          <p:cNvSpPr/>
          <p:nvPr/>
        </p:nvSpPr>
        <p:spPr bwMode="auto">
          <a:xfrm>
            <a:off x="1010475" y="3533925"/>
            <a:ext cx="4035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лицам, обнаружившим подозрительный предмет, до прибытия сил экстренного реагирования находиться на безопасном расстоянии и быть готовыми дать показания, касающиеся случившегося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128;g1bc6e687a7d_0_123"/>
          <p:cNvSpPr/>
          <p:nvPr/>
        </p:nvSpPr>
        <p:spPr bwMode="auto">
          <a:xfrm>
            <a:off x="4600175" y="2646375"/>
            <a:ext cx="3652500" cy="523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129;g1bc6e687a7d_0_123"/>
          <p:cNvSpPr/>
          <p:nvPr/>
        </p:nvSpPr>
        <p:spPr bwMode="auto">
          <a:xfrm>
            <a:off x="900425" y="2609625"/>
            <a:ext cx="3568500" cy="596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130;g1bc6e687a7d_0_123"/>
          <p:cNvSpPr/>
          <p:nvPr/>
        </p:nvSpPr>
        <p:spPr bwMode="auto">
          <a:xfrm>
            <a:off x="1010475" y="2674949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dirty="0" err="1">
                <a:solidFill>
                  <a:schemeClr val="dk1"/>
                </a:solidFill>
              </a:rPr>
              <a:t>опросить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окружающих</a:t>
            </a:r>
            <a:r>
              <a:rPr lang="en-US" sz="1200" dirty="0">
                <a:solidFill>
                  <a:schemeClr val="dk1"/>
                </a:solidFill>
              </a:rPr>
              <a:t> с </a:t>
            </a:r>
            <a:r>
              <a:rPr lang="en-US" sz="1200" dirty="0" err="1">
                <a:solidFill>
                  <a:schemeClr val="dk1"/>
                </a:solidFill>
              </a:rPr>
              <a:t>целью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установления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возможного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владельца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бесхозного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предмета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Google Shape;131;g1bc6e687a7d_0_123"/>
          <p:cNvSpPr/>
          <p:nvPr/>
        </p:nvSpPr>
        <p:spPr bwMode="auto">
          <a:xfrm>
            <a:off x="8471008" y="1530500"/>
            <a:ext cx="35685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132;g1bc6e687a7d_0_123"/>
          <p:cNvSpPr/>
          <p:nvPr/>
        </p:nvSpPr>
        <p:spPr bwMode="auto">
          <a:xfrm>
            <a:off x="8497383" y="1578800"/>
            <a:ext cx="35685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воздержаться от использования средств радиосвязи, в том числе и сотового телефона, вблизи предмета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133;g1bc6e687a7d_0_123"/>
          <p:cNvSpPr/>
          <p:nvPr/>
        </p:nvSpPr>
        <p:spPr bwMode="auto">
          <a:xfrm>
            <a:off x="4032254" y="175505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134;g1bc6e687a7d_0_123"/>
          <p:cNvSpPr/>
          <p:nvPr/>
        </p:nvSpPr>
        <p:spPr bwMode="auto">
          <a:xfrm>
            <a:off x="8252571" y="175505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135;g1bc6e687a7d_0_123"/>
          <p:cNvSpPr/>
          <p:nvPr/>
        </p:nvSpPr>
        <p:spPr bwMode="auto">
          <a:xfrm>
            <a:off x="5165825" y="3515631"/>
            <a:ext cx="35685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136;g1bc6e687a7d_0_123"/>
          <p:cNvSpPr/>
          <p:nvPr/>
        </p:nvSpPr>
        <p:spPr bwMode="auto">
          <a:xfrm>
            <a:off x="8854675" y="3515600"/>
            <a:ext cx="3185699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137;g1bc6e687a7d_0_123"/>
          <p:cNvSpPr/>
          <p:nvPr/>
        </p:nvSpPr>
        <p:spPr bwMode="auto">
          <a:xfrm>
            <a:off x="8964725" y="3580925"/>
            <a:ext cx="310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покинуть объект, при невозможности - укрыться за капитальным сооружением и на необходимом удалении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138;g1bc6e687a7d_0_123"/>
          <p:cNvSpPr/>
          <p:nvPr/>
        </p:nvSpPr>
        <p:spPr bwMode="auto">
          <a:xfrm>
            <a:off x="5275875" y="3580938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при необходимости укрыться за предметами, обеспечивающими защиту (угол здания, колона, толстое дерево, автомашина), вести наблюдение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" name="Google Shape;139;g1bc6e687a7d_0_123"/>
          <p:cNvSpPr/>
          <p:nvPr/>
        </p:nvSpPr>
        <p:spPr bwMode="auto">
          <a:xfrm>
            <a:off x="8471008" y="2523043"/>
            <a:ext cx="35685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140;g1bc6e687a7d_0_123"/>
          <p:cNvSpPr/>
          <p:nvPr/>
        </p:nvSpPr>
        <p:spPr bwMode="auto">
          <a:xfrm>
            <a:off x="8504559" y="2588350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оказать содействие в организации эвакуации обучающихся, воспитанников с территории, прилегающей к опасной зоне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" name="Google Shape;141;g1bc6e687a7d_0_123"/>
          <p:cNvSpPr/>
          <p:nvPr/>
        </p:nvSpPr>
        <p:spPr bwMode="auto">
          <a:xfrm>
            <a:off x="4454179" y="2719312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142;g1bc6e687a7d_0_123"/>
          <p:cNvSpPr/>
          <p:nvPr/>
        </p:nvSpPr>
        <p:spPr bwMode="auto">
          <a:xfrm>
            <a:off x="8252578" y="2719312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143;g1bc6e687a7d_0_123"/>
          <p:cNvSpPr/>
          <p:nvPr/>
        </p:nvSpPr>
        <p:spPr bwMode="auto">
          <a:xfrm>
            <a:off x="4935429" y="3703413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" name="Google Shape;144;g1bc6e687a7d_0_123"/>
          <p:cNvSpPr/>
          <p:nvPr/>
        </p:nvSpPr>
        <p:spPr bwMode="auto">
          <a:xfrm>
            <a:off x="8643379" y="3740163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0" name="Google Shape;145;g1bc6e687a7d_0_123"/>
          <p:cNvPicPr/>
          <p:nvPr/>
        </p:nvPicPr>
        <p:blipFill>
          <a:blip r:embed="rId2">
            <a:alphaModFix/>
          </a:blip>
          <a:srcRect r="58545"/>
          <a:stretch/>
        </p:blipFill>
        <p:spPr bwMode="auto">
          <a:xfrm flipH="1">
            <a:off x="302113" y="1462100"/>
            <a:ext cx="368200" cy="14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46;g1bc6e687a7d_0_123"/>
          <p:cNvSpPr/>
          <p:nvPr/>
        </p:nvSpPr>
        <p:spPr bwMode="auto">
          <a:xfrm>
            <a:off x="2235391" y="4798924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chemeClr val="dk1"/>
                </a:solidFill>
              </a:rPr>
              <a:t>Действия обучающихся: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" name="Google Shape;147;g1bc6e687a7d_0_123"/>
          <p:cNvSpPr/>
          <p:nvPr/>
        </p:nvSpPr>
        <p:spPr bwMode="auto">
          <a:xfrm>
            <a:off x="6214199" y="5336049"/>
            <a:ext cx="44742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" name="Google Shape;148;g1bc6e687a7d_0_123"/>
          <p:cNvSpPr/>
          <p:nvPr/>
        </p:nvSpPr>
        <p:spPr bwMode="auto">
          <a:xfrm>
            <a:off x="1537025" y="5336049"/>
            <a:ext cx="45624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149;g1bc6e687a7d_0_123"/>
          <p:cNvSpPr/>
          <p:nvPr/>
        </p:nvSpPr>
        <p:spPr bwMode="auto">
          <a:xfrm>
            <a:off x="1694630" y="5492050"/>
            <a:ext cx="432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не паниковать, во всем слушать педагогов и сотрудников организации образования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5" name="Google Shape;150;g1bc6e687a7d_0_123"/>
          <p:cNvSpPr/>
          <p:nvPr/>
        </p:nvSpPr>
        <p:spPr bwMode="auto">
          <a:xfrm>
            <a:off x="6315950" y="5492050"/>
            <a:ext cx="427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не трогать, не вскрывать и не передвигать подозрительный предмет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6" name="Google Shape;151;g1bc6e687a7d_0_123"/>
          <p:cNvPicPr/>
          <p:nvPr/>
        </p:nvPicPr>
        <p:blipFill>
          <a:blip r:embed="rId3">
            <a:alphaModFix/>
          </a:blip>
          <a:srcRect r="47616"/>
          <a:stretch/>
        </p:blipFill>
        <p:spPr bwMode="auto">
          <a:xfrm>
            <a:off x="568633" y="5479300"/>
            <a:ext cx="853625" cy="14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152;g1bc6e687a7d_0_123"/>
          <p:cNvSpPr/>
          <p:nvPr/>
        </p:nvSpPr>
        <p:spPr bwMode="auto">
          <a:xfrm>
            <a:off x="6214199" y="6293475"/>
            <a:ext cx="44742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8" name="Google Shape;153;g1bc6e687a7d_0_123"/>
          <p:cNvSpPr/>
          <p:nvPr/>
        </p:nvSpPr>
        <p:spPr bwMode="auto">
          <a:xfrm>
            <a:off x="1537025" y="6293475"/>
            <a:ext cx="45624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Google Shape;154;g1bc6e687a7d_0_123"/>
          <p:cNvSpPr/>
          <p:nvPr/>
        </p:nvSpPr>
        <p:spPr bwMode="auto">
          <a:xfrm>
            <a:off x="1654480" y="6365350"/>
            <a:ext cx="432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>
                <a:solidFill>
                  <a:schemeClr val="dk1"/>
                </a:solidFill>
              </a:rPr>
              <a:t>при необходимости укрыться за предметами, обеспечивающими защиту (угол здания, колона,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толстое дерево, автомашина)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" name="Google Shape;155;g1bc6e687a7d_0_123"/>
          <p:cNvSpPr/>
          <p:nvPr/>
        </p:nvSpPr>
        <p:spPr bwMode="auto">
          <a:xfrm>
            <a:off x="6315950" y="6394075"/>
            <a:ext cx="42711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покинуть объект, при невозможности - укрыться за капитальным сооружением и на необходимом удалении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41" name="Google Shape;156;g1bc6e687a7d_0_123"/>
          <p:cNvCxnSpPr>
            <a:cxnSpLocks/>
          </p:cNvCxnSpPr>
          <p:nvPr/>
        </p:nvCxnSpPr>
        <p:spPr bwMode="auto">
          <a:xfrm rot="-5400000" flipH="1">
            <a:off x="1426092" y="6004469"/>
            <a:ext cx="549900" cy="264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2" name="Google Shape;157;g1bc6e687a7d_0_123"/>
          <p:cNvPicPr/>
          <p:nvPr/>
        </p:nvPicPr>
        <p:blipFill>
          <a:blip r:embed="rId3">
            <a:alphaModFix/>
          </a:blip>
          <a:srcRect l="52276"/>
          <a:stretch/>
        </p:blipFill>
        <p:spPr bwMode="auto">
          <a:xfrm>
            <a:off x="10880474" y="5479300"/>
            <a:ext cx="777676" cy="1424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Google Shape;158;g1bc6e687a7d_0_123"/>
          <p:cNvCxnSpPr>
            <a:cxnSpLocks/>
          </p:cNvCxnSpPr>
          <p:nvPr/>
        </p:nvCxnSpPr>
        <p:spPr bwMode="auto">
          <a:xfrm rot="5400000">
            <a:off x="10248775" y="5987119"/>
            <a:ext cx="549900" cy="264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4" name="Google Shape;159;g1bc6e687a7d_0_123"/>
          <p:cNvPicPr/>
          <p:nvPr/>
        </p:nvPicPr>
        <p:blipFill>
          <a:blip r:embed="rId2">
            <a:alphaModFix/>
          </a:blip>
          <a:srcRect l="41451"/>
          <a:stretch/>
        </p:blipFill>
        <p:spPr bwMode="auto">
          <a:xfrm flipH="1">
            <a:off x="226200" y="3002038"/>
            <a:ext cx="520025" cy="14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160;g1bc6e687a7d_0_123"/>
          <p:cNvSpPr/>
          <p:nvPr/>
        </p:nvSpPr>
        <p:spPr bwMode="auto">
          <a:xfrm>
            <a:off x="4786425" y="2745850"/>
            <a:ext cx="3326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зафиксировать время и место обнаружения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05;g1bc6e687a7d_0_342"/>
          <p:cNvSpPr/>
          <p:nvPr/>
        </p:nvSpPr>
        <p:spPr bwMode="auto">
          <a:xfrm>
            <a:off x="0" y="5045070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206;g1bc6e687a7d_0_342"/>
          <p:cNvSpPr/>
          <p:nvPr/>
        </p:nvSpPr>
        <p:spPr bwMode="auto">
          <a:xfrm>
            <a:off x="7972274" y="2026050"/>
            <a:ext cx="4023900" cy="11643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207;g1bc6e687a7d_0_342"/>
          <p:cNvSpPr/>
          <p:nvPr/>
        </p:nvSpPr>
        <p:spPr bwMode="auto">
          <a:xfrm>
            <a:off x="7972274" y="3628800"/>
            <a:ext cx="4023900" cy="11643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208;g1bc6e687a7d_0_342"/>
          <p:cNvSpPr/>
          <p:nvPr/>
        </p:nvSpPr>
        <p:spPr bwMode="auto">
          <a:xfrm>
            <a:off x="243450" y="3788113"/>
            <a:ext cx="37830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209;g1bc6e687a7d_0_342"/>
          <p:cNvSpPr/>
          <p:nvPr/>
        </p:nvSpPr>
        <p:spPr bwMode="auto">
          <a:xfrm>
            <a:off x="335550" y="2086650"/>
            <a:ext cx="35988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210;g1bc6e687a7d_0_342"/>
          <p:cNvSpPr/>
          <p:nvPr/>
        </p:nvSpPr>
        <p:spPr bwMode="auto">
          <a:xfrm>
            <a:off x="0" y="1251150"/>
            <a:ext cx="12239700" cy="5280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211;g1bc6e687a7d_0_342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 при вооруженном нападении на сотрудников, педагогов,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обучающихся и воспитанников организаций образования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11" name="Google Shape;212;g1bc6e687a7d_0_342"/>
          <p:cNvSpPr/>
          <p:nvPr/>
        </p:nvSpPr>
        <p:spPr bwMode="auto">
          <a:xfrm>
            <a:off x="723675" y="1334099"/>
            <a:ext cx="109305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/>
              <a:t>При вооруженном нападении на сотрудников, педагогов, обучающихся и воспитанников необходимо: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213;g1bc6e687a7d_0_342"/>
          <p:cNvSpPr/>
          <p:nvPr/>
        </p:nvSpPr>
        <p:spPr bwMode="auto">
          <a:xfrm>
            <a:off x="351225" y="2296200"/>
            <a:ext cx="35988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>
                <a:solidFill>
                  <a:schemeClr val="dk1"/>
                </a:solidFill>
              </a:rPr>
              <a:t>принять меры для самоизоляции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3" name="Google Shape;214;g1bc6e687a7d_0_342"/>
          <p:cNvCxnSpPr>
            <a:cxnSpLocks/>
            <a:stCxn id="14" idx="1"/>
            <a:endCxn id="12" idx="3"/>
          </p:cNvCxnSpPr>
          <p:nvPr/>
        </p:nvCxnSpPr>
        <p:spPr bwMode="auto">
          <a:xfrm rot="10800000">
            <a:off x="3950061" y="2504153"/>
            <a:ext cx="493800" cy="69990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" name="Google Shape;216;g1bc6e687a7d_0_342"/>
          <p:cNvSpPr/>
          <p:nvPr/>
        </p:nvSpPr>
        <p:spPr bwMode="auto">
          <a:xfrm>
            <a:off x="259125" y="3997663"/>
            <a:ext cx="37830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>
                <a:solidFill>
                  <a:schemeClr val="dk1"/>
                </a:solidFill>
              </a:rPr>
              <a:t>немедленно покинуть опасную зону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6" name="Google Shape;217;g1bc6e687a7d_0_342"/>
          <p:cNvCxnSpPr>
            <a:cxnSpLocks/>
            <a:endCxn id="15" idx="3"/>
          </p:cNvCxnSpPr>
          <p:nvPr/>
        </p:nvCxnSpPr>
        <p:spPr bwMode="auto">
          <a:xfrm flipH="1">
            <a:off x="4042125" y="3693013"/>
            <a:ext cx="519600" cy="512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" name="Google Shape;218;g1bc6e687a7d_0_342"/>
          <p:cNvSpPr/>
          <p:nvPr/>
        </p:nvSpPr>
        <p:spPr bwMode="auto">
          <a:xfrm>
            <a:off x="7972274" y="2192402"/>
            <a:ext cx="40239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>
                <a:solidFill>
                  <a:schemeClr val="dk1"/>
                </a:solidFill>
              </a:rPr>
              <a:t>сообщить на канал «102» органов внутренних дел или единую дежурно-диспетчерскую службу «112»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8" name="Google Shape;219;g1bc6e687a7d_0_342"/>
          <p:cNvCxnSpPr>
            <a:cxnSpLocks/>
            <a:stCxn id="14" idx="3"/>
            <a:endCxn id="17" idx="1"/>
          </p:cNvCxnSpPr>
          <p:nvPr/>
        </p:nvCxnSpPr>
        <p:spPr bwMode="auto">
          <a:xfrm rot="10800000" flipH="1">
            <a:off x="7261261" y="2608253"/>
            <a:ext cx="711000" cy="5958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" name="Google Shape;220;g1bc6e687a7d_0_342"/>
          <p:cNvSpPr/>
          <p:nvPr/>
        </p:nvSpPr>
        <p:spPr bwMode="auto">
          <a:xfrm>
            <a:off x="7972274" y="3757400"/>
            <a:ext cx="39033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>
                <a:solidFill>
                  <a:schemeClr val="dk1"/>
                </a:solidFill>
              </a:rPr>
              <a:t>спрятавшись, дождитесь ухода террористов, и при первой возможности покиньте здание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0" name="Google Shape;221;g1bc6e687a7d_0_342"/>
          <p:cNvCxnSpPr>
            <a:cxnSpLocks/>
            <a:endCxn id="19" idx="1"/>
          </p:cNvCxnSpPr>
          <p:nvPr/>
        </p:nvCxnSpPr>
        <p:spPr bwMode="auto">
          <a:xfrm>
            <a:off x="6690675" y="3637400"/>
            <a:ext cx="1281600" cy="535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4" name="Google Shape;215;g1bc6e687a7d_0_342"/>
          <p:cNvPicPr/>
          <p:nvPr/>
        </p:nvPicPr>
        <p:blipFill>
          <a:blip r:embed="rId2">
            <a:alphaModFix/>
          </a:blip>
          <a:srcRect l="30843"/>
          <a:stretch/>
        </p:blipFill>
        <p:spPr bwMode="auto">
          <a:xfrm>
            <a:off x="4443861" y="2151144"/>
            <a:ext cx="2817400" cy="210581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22;g1bc6e687a7d_0_342"/>
          <p:cNvSpPr/>
          <p:nvPr/>
        </p:nvSpPr>
        <p:spPr bwMode="auto">
          <a:xfrm>
            <a:off x="4221003" y="5113968"/>
            <a:ext cx="3598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ДЕЙСТВИЯ РУКОВОДИТЕЛЯ: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2" name="Google Shape;223;g1bc6e687a7d_0_342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61150" y="5565767"/>
            <a:ext cx="519600" cy="116430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24;g1bc6e687a7d_0_342"/>
          <p:cNvSpPr/>
          <p:nvPr/>
        </p:nvSpPr>
        <p:spPr bwMode="auto">
          <a:xfrm>
            <a:off x="4302350" y="590977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225;g1bc6e687a7d_0_342"/>
          <p:cNvSpPr/>
          <p:nvPr/>
        </p:nvSpPr>
        <p:spPr bwMode="auto">
          <a:xfrm>
            <a:off x="8427350" y="590977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226;g1bc6e687a7d_0_342"/>
          <p:cNvSpPr/>
          <p:nvPr/>
        </p:nvSpPr>
        <p:spPr bwMode="auto">
          <a:xfrm>
            <a:off x="799875" y="5640825"/>
            <a:ext cx="33462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незамедлительное информирование правоохранительных и/или специальных государственных органов о факте и обстоятельствах вооруженного нападения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" name="Google Shape;227;g1bc6e687a7d_0_342"/>
          <p:cNvSpPr/>
          <p:nvPr/>
        </p:nvSpPr>
        <p:spPr bwMode="auto">
          <a:xfrm>
            <a:off x="4766550" y="5617475"/>
            <a:ext cx="35886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организация работы по обеспечению безопасности людей на объекте (эвакуация, блокирование внутренних барьеров, оповещение о нештатной ситуации на объекте)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" name="Google Shape;228;g1bc6e687a7d_0_342"/>
          <p:cNvSpPr/>
          <p:nvPr/>
        </p:nvSpPr>
        <p:spPr bwMode="auto">
          <a:xfrm>
            <a:off x="8962400" y="5778250"/>
            <a:ext cx="31398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взаимодействие с прибывающими силами оперативного штаба по борьбе с терроризмом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33;g1bc6e687a7d_0_427"/>
          <p:cNvSpPr/>
          <p:nvPr/>
        </p:nvSpPr>
        <p:spPr bwMode="auto">
          <a:xfrm>
            <a:off x="0" y="1008525"/>
            <a:ext cx="12239700" cy="1933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234;g1bc6e687a7d_0_427"/>
          <p:cNvSpPr/>
          <p:nvPr/>
        </p:nvSpPr>
        <p:spPr bwMode="auto">
          <a:xfrm>
            <a:off x="2495100" y="1530500"/>
            <a:ext cx="5778900" cy="52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235;g1bc6e687a7d_0_427"/>
          <p:cNvSpPr/>
          <p:nvPr/>
        </p:nvSpPr>
        <p:spPr bwMode="auto">
          <a:xfrm>
            <a:off x="2235391" y="1115599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ДЕЙСТВИЯ ПЕРСОНАЛА (СОТРУДНИКИ, ПЕДАГОГИ)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236;g1bc6e687a7d_0_427"/>
          <p:cNvSpPr/>
          <p:nvPr/>
        </p:nvSpPr>
        <p:spPr bwMode="auto">
          <a:xfrm>
            <a:off x="2495100" y="2184350"/>
            <a:ext cx="5778900" cy="52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237;g1bc6e687a7d_0_427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 при вооруженном нападении на сотрудников, педагогов,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обучающихся и воспитанников организаций образования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9" name="Google Shape;238;g1bc6e687a7d_0_427"/>
          <p:cNvSpPr/>
          <p:nvPr/>
        </p:nvSpPr>
        <p:spPr bwMode="auto">
          <a:xfrm>
            <a:off x="8364100" y="1530500"/>
            <a:ext cx="3464100" cy="52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239;g1bc6e687a7d_0_427"/>
          <p:cNvSpPr/>
          <p:nvPr/>
        </p:nvSpPr>
        <p:spPr bwMode="auto">
          <a:xfrm>
            <a:off x="8364100" y="2184950"/>
            <a:ext cx="3464100" cy="52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1" name="Google Shape;240;g1bc6e687a7d_0_427"/>
          <p:cNvCxnSpPr>
            <a:cxnSpLocks/>
          </p:cNvCxnSpPr>
          <p:nvPr/>
        </p:nvCxnSpPr>
        <p:spPr bwMode="auto">
          <a:xfrm rot="-5400000" flipH="1">
            <a:off x="2352138" y="2003556"/>
            <a:ext cx="549900" cy="264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" name="Google Shape;241;g1bc6e687a7d_0_427"/>
          <p:cNvCxnSpPr>
            <a:cxnSpLocks/>
          </p:cNvCxnSpPr>
          <p:nvPr/>
        </p:nvCxnSpPr>
        <p:spPr bwMode="auto">
          <a:xfrm rot="5400000">
            <a:off x="11396162" y="1931114"/>
            <a:ext cx="596700" cy="292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" name="Google Shape;242;g1bc6e687a7d_0_427"/>
          <p:cNvSpPr/>
          <p:nvPr/>
        </p:nvSpPr>
        <p:spPr bwMode="auto">
          <a:xfrm>
            <a:off x="894739" y="3079759"/>
            <a:ext cx="105000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700" b="1">
                <a:solidFill>
                  <a:srgbClr val="990000"/>
                </a:solidFill>
              </a:rPr>
              <a:t>В случае отсутствия возможности покинуть здание следует:</a:t>
            </a:r>
            <a:endParaRPr sz="1700" b="1">
              <a:solidFill>
                <a:srgbClr val="99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243;g1bc6e687a7d_0_427"/>
          <p:cNvSpPr/>
          <p:nvPr/>
        </p:nvSpPr>
        <p:spPr bwMode="auto">
          <a:xfrm>
            <a:off x="2450125" y="1557725"/>
            <a:ext cx="605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оцените ситуацию, продумайте четкий план, как вы будете вместе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с обучающимися покидать здание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244;g1bc6e687a7d_0_427"/>
          <p:cNvSpPr/>
          <p:nvPr/>
        </p:nvSpPr>
        <p:spPr bwMode="auto">
          <a:xfrm>
            <a:off x="2649375" y="2205875"/>
            <a:ext cx="562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при возможности безопасно эвакуироваться вместе с воспитанниками, обучающимися, покиньте здание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Google Shape;245;g1bc6e687a7d_0_427"/>
          <p:cNvSpPr/>
          <p:nvPr/>
        </p:nvSpPr>
        <p:spPr bwMode="auto">
          <a:xfrm>
            <a:off x="8503820" y="1661150"/>
            <a:ext cx="3060300" cy="25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оставьте вещи и сумки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246;g1bc6e687a7d_0_427"/>
          <p:cNvSpPr/>
          <p:nvPr/>
        </p:nvSpPr>
        <p:spPr bwMode="auto">
          <a:xfrm>
            <a:off x="8474150" y="2324002"/>
            <a:ext cx="3354000" cy="25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не прячьте руки, держите их на виду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247;g1bc6e687a7d_0_427"/>
          <p:cNvSpPr/>
          <p:nvPr/>
        </p:nvSpPr>
        <p:spPr bwMode="auto">
          <a:xfrm>
            <a:off x="1300875" y="3470675"/>
            <a:ext cx="37410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 b="1">
                <a:solidFill>
                  <a:schemeClr val="dk1"/>
                </a:solidFill>
              </a:rPr>
              <a:t>быстро выглянуть из кабинета, группы и направить всех обучающихся, воспитанников или сотрудников, находящихся в коридоре, </a:t>
            </a:r>
            <a:br>
              <a:rPr lang="en-US" sz="1300" b="1">
                <a:solidFill>
                  <a:schemeClr val="dk1"/>
                </a:solidFill>
              </a:rPr>
            </a:br>
            <a:r>
              <a:rPr lang="en-US" sz="1300" b="1">
                <a:solidFill>
                  <a:schemeClr val="dk1"/>
                </a:solidFill>
              </a:rPr>
              <a:t>в свой кабинет</a:t>
            </a:r>
            <a:endParaRPr sz="13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" name="Google Shape;248;g1bc6e687a7d_0_427"/>
          <p:cNvSpPr/>
          <p:nvPr/>
        </p:nvSpPr>
        <p:spPr bwMode="auto">
          <a:xfrm>
            <a:off x="1373253" y="4545400"/>
            <a:ext cx="381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не впускать в кабинет, группу взрослых, которые вам не знакомы или у которых нет пропуска на посещение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" name="Google Shape;249;g1bc6e687a7d_0_427"/>
          <p:cNvSpPr/>
          <p:nvPr/>
        </p:nvSpPr>
        <p:spPr bwMode="auto">
          <a:xfrm>
            <a:off x="1300875" y="5239111"/>
            <a:ext cx="3815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 b="1">
                <a:solidFill>
                  <a:schemeClr val="dk1"/>
                </a:solidFill>
              </a:rPr>
              <a:t>плотно закрыть дверь, желательно на ключ</a:t>
            </a:r>
            <a:endParaRPr sz="13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1" name="Google Shape;250;g1bc6e687a7d_0_427"/>
          <p:cNvSpPr/>
          <p:nvPr/>
        </p:nvSpPr>
        <p:spPr bwMode="auto">
          <a:xfrm>
            <a:off x="1373250" y="5587475"/>
            <a:ext cx="40017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закрыть окна, опустить или закрыть все жалюзи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251;g1bc6e687a7d_0_427"/>
          <p:cNvSpPr/>
          <p:nvPr/>
        </p:nvSpPr>
        <p:spPr bwMode="auto">
          <a:xfrm>
            <a:off x="5449527" y="3470675"/>
            <a:ext cx="676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поставить обучающихся, воспитанников у стены так, чтобы злоумышленник не мог видеть их, заглядывая в дверь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252;g1bc6e687a7d_0_427"/>
          <p:cNvSpPr/>
          <p:nvPr/>
        </p:nvSpPr>
        <p:spPr bwMode="auto">
          <a:xfrm>
            <a:off x="5521900" y="3976228"/>
            <a:ext cx="496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 b="1">
                <a:solidFill>
                  <a:schemeClr val="dk1"/>
                </a:solidFill>
              </a:rPr>
              <a:t>найти для обучающихся, воспитанников «Безопасный угол»</a:t>
            </a:r>
            <a:endParaRPr sz="13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4" name="Google Shape;253;g1bc6e687a7d_0_427"/>
          <p:cNvSpPr/>
          <p:nvPr/>
        </p:nvSpPr>
        <p:spPr bwMode="auto">
          <a:xfrm>
            <a:off x="5449527" y="4483775"/>
            <a:ext cx="5817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выключить свет и мониторы компьютеров, сотовые телефоны поставить на беззвучный сигнал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Google Shape;254;g1bc6e687a7d_0_427"/>
          <p:cNvSpPr/>
          <p:nvPr/>
        </p:nvSpPr>
        <p:spPr bwMode="auto">
          <a:xfrm>
            <a:off x="5520832" y="5036750"/>
            <a:ext cx="6499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 b="1">
                <a:solidFill>
                  <a:schemeClr val="dk1"/>
                </a:solidFill>
              </a:rPr>
              <a:t>обеспечить тишину для обучающихся, воспитанников</a:t>
            </a:r>
            <a:endParaRPr sz="13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6" name="Google Shape;255;g1bc6e687a7d_0_427"/>
          <p:cNvSpPr/>
          <p:nvPr/>
        </p:nvSpPr>
        <p:spPr bwMode="auto">
          <a:xfrm>
            <a:off x="5449525" y="5388100"/>
            <a:ext cx="6697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заполнить лист посещаемости (перечислить учеников, которых забрали из коридоров (как указано выше), и составить список обучающихся, воспитанников, которые должны находиться в данном классе, но отсутствуют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7" name="Google Shape;256;g1bc6e687a7d_0_427" descr="F:\Преза ЕН\15 марта\011.png"/>
          <p:cNvPicPr/>
          <p:nvPr/>
        </p:nvPicPr>
        <p:blipFill>
          <a:blip r:embed="rId2">
            <a:alphaModFix/>
          </a:blip>
          <a:srcRect t="46927" b="44778"/>
          <a:stretch/>
        </p:blipFill>
        <p:spPr bwMode="auto">
          <a:xfrm rot="5400000">
            <a:off x="-1263" y="4740788"/>
            <a:ext cx="2492201" cy="11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57;g1bc6e687a7d_0_427" descr="F:\Преза ЕН\15 марта\011.png"/>
          <p:cNvPicPr/>
          <p:nvPr/>
        </p:nvPicPr>
        <p:blipFill>
          <a:blip r:embed="rId2">
            <a:alphaModFix/>
          </a:blip>
          <a:srcRect t="46927" b="44778"/>
          <a:stretch/>
        </p:blipFill>
        <p:spPr bwMode="auto">
          <a:xfrm rot="5400000">
            <a:off x="4072836" y="4740788"/>
            <a:ext cx="2492201" cy="11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58;g1bc6e687a7d_0_427"/>
          <p:cNvPicPr/>
          <p:nvPr/>
        </p:nvPicPr>
        <p:blipFill>
          <a:blip r:embed="rId3">
            <a:alphaModFix/>
          </a:blip>
          <a:stretch/>
        </p:blipFill>
        <p:spPr bwMode="auto">
          <a:xfrm flipH="1">
            <a:off x="180400" y="3755350"/>
            <a:ext cx="990275" cy="201846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259;g1bc6e687a7d_0_427"/>
          <p:cNvSpPr/>
          <p:nvPr/>
        </p:nvSpPr>
        <p:spPr bwMode="auto">
          <a:xfrm>
            <a:off x="614213" y="6362700"/>
            <a:ext cx="11011200" cy="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>
                <a:solidFill>
                  <a:schemeClr val="dk1"/>
                </a:solidFill>
              </a:rPr>
              <a:t>Примечание: </a:t>
            </a:r>
            <a:r>
              <a:rPr lang="en-US" sz="1600" b="1">
                <a:solidFill>
                  <a:schemeClr val="dk1"/>
                </a:solidFill>
              </a:rPr>
              <a:t>Перед выключением света сотрудники находят и держат в руках свой журнал посещаемости. Это поможет обеспечить эвакуацию всех обучающихся, воспитанников.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1" name="Google Shape;260;g1bc6e687a7d_0_427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1049023" y="6185187"/>
            <a:ext cx="791875" cy="97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61;g1bc6e687a7d_0_427"/>
          <p:cNvPicPr/>
          <p:nvPr/>
        </p:nvPicPr>
        <p:blipFill>
          <a:blip r:embed="rId5">
            <a:alphaModFix/>
          </a:blip>
          <a:stretch/>
        </p:blipFill>
        <p:spPr bwMode="auto">
          <a:xfrm flipH="1">
            <a:off x="143717" y="1462913"/>
            <a:ext cx="2121547" cy="135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66;g1bc6e687a7d_0_547"/>
          <p:cNvSpPr/>
          <p:nvPr/>
        </p:nvSpPr>
        <p:spPr bwMode="auto">
          <a:xfrm>
            <a:off x="1133075" y="1761525"/>
            <a:ext cx="4946400" cy="811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267;g1bc6e687a7d_0_547"/>
          <p:cNvSpPr/>
          <p:nvPr/>
        </p:nvSpPr>
        <p:spPr bwMode="auto">
          <a:xfrm>
            <a:off x="1133050" y="1013224"/>
            <a:ext cx="4946400" cy="634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268;g1bc6e687a7d_0_547"/>
          <p:cNvSpPr/>
          <p:nvPr/>
        </p:nvSpPr>
        <p:spPr bwMode="auto">
          <a:xfrm>
            <a:off x="6160125" y="1013226"/>
            <a:ext cx="4946400" cy="634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269;g1bc6e687a7d_0_547"/>
          <p:cNvSpPr/>
          <p:nvPr/>
        </p:nvSpPr>
        <p:spPr bwMode="auto">
          <a:xfrm>
            <a:off x="1243113" y="1020763"/>
            <a:ext cx="45642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обучающихся находящихся в спортивном зале, необходимо перевести в раздевалку, запереть все двери, найти безопасное место и выключить свет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270;g1bc6e687a7d_0_547"/>
          <p:cNvSpPr/>
          <p:nvPr/>
        </p:nvSpPr>
        <p:spPr bwMode="auto">
          <a:xfrm>
            <a:off x="6447950" y="1093025"/>
            <a:ext cx="4292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все, кто находится в коридоре, немедленно проходят в ближайший класс и выключают свет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Google Shape;271;g1bc6e687a7d_0_547"/>
          <p:cNvSpPr/>
          <p:nvPr/>
        </p:nvSpPr>
        <p:spPr bwMode="auto">
          <a:xfrm>
            <a:off x="1133063" y="2666324"/>
            <a:ext cx="4946400" cy="11004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272;g1bc6e687a7d_0_547"/>
          <p:cNvSpPr/>
          <p:nvPr/>
        </p:nvSpPr>
        <p:spPr bwMode="auto">
          <a:xfrm>
            <a:off x="1243113" y="2740507"/>
            <a:ext cx="48363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сотрудники и обучающиеся, воспитанники находящиеся вне здания организации образования, добегают до ближайшего безопасного места, останавливаются, занимают лежащее положение и не двигаются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273;g1bc6e687a7d_0_547"/>
          <p:cNvSpPr/>
          <p:nvPr/>
        </p:nvSpPr>
        <p:spPr bwMode="auto">
          <a:xfrm>
            <a:off x="1133063" y="3856850"/>
            <a:ext cx="9973500" cy="523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274;g1bc6e687a7d_0_547"/>
          <p:cNvSpPr/>
          <p:nvPr/>
        </p:nvSpPr>
        <p:spPr bwMode="auto">
          <a:xfrm>
            <a:off x="1318125" y="3956723"/>
            <a:ext cx="9594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сотрудники и обучающиеся, которые находятся в туалетах закрывают кабинку и выключают свет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275;g1bc6e687a7d_0_547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 при вооруженном нападении на сотрудников, педагогов,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обучающихся и воспитанников организаций образования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14" name="Google Shape;276;g1bc6e687a7d_0_547"/>
          <p:cNvSpPr/>
          <p:nvPr/>
        </p:nvSpPr>
        <p:spPr bwMode="auto">
          <a:xfrm>
            <a:off x="0" y="4286375"/>
            <a:ext cx="12239700" cy="565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277;g1bc6e687a7d_0_547"/>
          <p:cNvSpPr>
            <a:spLocks/>
          </p:cNvSpPr>
          <p:nvPr/>
        </p:nvSpPr>
        <p:spPr bwMode="auto">
          <a:xfrm>
            <a:off x="1619775" y="4349150"/>
            <a:ext cx="942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>
                <a:solidFill>
                  <a:schemeClr val="dk1"/>
                </a:solidFill>
              </a:rPr>
              <a:t>Примечание: Оставайтесь в безопасных местах до распоряжения руководителя.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6" name="Google Shape;278;g1bc6e687a7d_0_547"/>
          <p:cNvSpPr/>
          <p:nvPr/>
        </p:nvSpPr>
        <p:spPr bwMode="auto">
          <a:xfrm>
            <a:off x="6160138" y="2666324"/>
            <a:ext cx="4946400" cy="11004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279;g1bc6e687a7d_0_547"/>
          <p:cNvSpPr/>
          <p:nvPr/>
        </p:nvSpPr>
        <p:spPr bwMode="auto">
          <a:xfrm>
            <a:off x="6438838" y="2750775"/>
            <a:ext cx="42921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обучающиеся и сотрудники библиотеки остаются в библиотеке. Библиотекари закрывают двери, находят для детей и для себя безопасное место и выключают свет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280;g1bc6e687a7d_0_547"/>
          <p:cNvSpPr/>
          <p:nvPr/>
        </p:nvSpPr>
        <p:spPr bwMode="auto">
          <a:xfrm>
            <a:off x="1561975" y="6140975"/>
            <a:ext cx="4035000" cy="634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281;g1bc6e687a7d_0_547"/>
          <p:cNvSpPr/>
          <p:nvPr/>
        </p:nvSpPr>
        <p:spPr bwMode="auto">
          <a:xfrm>
            <a:off x="1561975" y="5409225"/>
            <a:ext cx="4035000" cy="56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282;g1bc6e687a7d_0_547"/>
          <p:cNvSpPr/>
          <p:nvPr/>
        </p:nvSpPr>
        <p:spPr bwMode="auto">
          <a:xfrm>
            <a:off x="1723475" y="6249475"/>
            <a:ext cx="3712199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незаметно покинуть объект, при невозможности - укрыться в безопасном месте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283;g1bc6e687a7d_0_547"/>
          <p:cNvSpPr/>
          <p:nvPr/>
        </p:nvSpPr>
        <p:spPr bwMode="auto">
          <a:xfrm>
            <a:off x="2235391" y="4918124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700" b="1">
                <a:solidFill>
                  <a:srgbClr val="2F5496"/>
                </a:solidFill>
              </a:rPr>
              <a:t>Действия обучающихся:</a:t>
            </a:r>
            <a:endParaRPr sz="1700" b="1" i="0" u="none" strike="noStrike" cap="none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284;g1bc6e687a7d_0_547"/>
          <p:cNvSpPr/>
          <p:nvPr/>
        </p:nvSpPr>
        <p:spPr bwMode="auto">
          <a:xfrm>
            <a:off x="1730203" y="5445135"/>
            <a:ext cx="3747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не паниковать, во всем слушать сотрудников </a:t>
            </a:r>
            <a:br>
              <a:rPr lang="en-US" sz="1200">
                <a:solidFill>
                  <a:schemeClr val="dk1"/>
                </a:solidFill>
              </a:rPr>
            </a:br>
            <a:r>
              <a:rPr lang="en-US" sz="1200">
                <a:solidFill>
                  <a:schemeClr val="dk1"/>
                </a:solidFill>
              </a:rPr>
              <a:t>и педагогов школы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3" name="Google Shape;285;g1bc6e687a7d_0_547"/>
          <p:cNvCxnSpPr>
            <a:cxnSpLocks/>
          </p:cNvCxnSpPr>
          <p:nvPr/>
        </p:nvCxnSpPr>
        <p:spPr bwMode="auto">
          <a:xfrm rot="-5400000" flipH="1">
            <a:off x="1489675" y="5801254"/>
            <a:ext cx="565200" cy="420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" name="Google Shape;286;g1bc6e687a7d_0_547"/>
          <p:cNvSpPr/>
          <p:nvPr/>
        </p:nvSpPr>
        <p:spPr bwMode="auto">
          <a:xfrm>
            <a:off x="5727675" y="6032758"/>
            <a:ext cx="6339300" cy="7386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287;g1bc6e687a7d_0_547"/>
          <p:cNvSpPr/>
          <p:nvPr/>
        </p:nvSpPr>
        <p:spPr bwMode="auto">
          <a:xfrm>
            <a:off x="5727675" y="5333024"/>
            <a:ext cx="5748900" cy="56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288;g1bc6e687a7d_0_547"/>
          <p:cNvSpPr/>
          <p:nvPr/>
        </p:nvSpPr>
        <p:spPr bwMode="auto">
          <a:xfrm>
            <a:off x="5905204" y="6141258"/>
            <a:ext cx="583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по возможности информировать любым способом правоохранительные и/или специальные государственные органы, охрану, персонал, руководство объекта о факте и обстоятельствах вооруженного нападения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" name="Google Shape;289;g1bc6e687a7d_0_547"/>
          <p:cNvSpPr/>
          <p:nvPr/>
        </p:nvSpPr>
        <p:spPr bwMode="auto">
          <a:xfrm>
            <a:off x="5891150" y="5437303"/>
            <a:ext cx="5339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заблокировать дверь, дождаться прибытия сотрудников правопорядка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8" name="Google Shape;290;g1bc6e687a7d_0_547"/>
          <p:cNvCxnSpPr>
            <a:cxnSpLocks/>
          </p:cNvCxnSpPr>
          <p:nvPr/>
        </p:nvCxnSpPr>
        <p:spPr bwMode="auto">
          <a:xfrm rot="5400000">
            <a:off x="10983650" y="5725053"/>
            <a:ext cx="565200" cy="420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9" name="Google Shape;291;g1bc6e687a7d_0_54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1675" y="5409225"/>
            <a:ext cx="1576226" cy="137835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292;g1bc6e687a7d_0_547"/>
          <p:cNvSpPr/>
          <p:nvPr/>
        </p:nvSpPr>
        <p:spPr bwMode="auto">
          <a:xfrm>
            <a:off x="6160150" y="1761525"/>
            <a:ext cx="4946400" cy="811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" name="Google Shape;293;g1bc6e687a7d_0_547"/>
          <p:cNvSpPr/>
          <p:nvPr/>
        </p:nvSpPr>
        <p:spPr bwMode="auto">
          <a:xfrm>
            <a:off x="6659038" y="1850085"/>
            <a:ext cx="3851699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обучающихся, находящихся в столовых, необходимо передислоцировать в ближайшие классы и выключить свет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" name="Google Shape;294;g1bc6e687a7d_0_547"/>
          <p:cNvSpPr/>
          <p:nvPr/>
        </p:nvSpPr>
        <p:spPr bwMode="auto">
          <a:xfrm>
            <a:off x="1133075" y="1779713"/>
            <a:ext cx="49464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медицинские работники, работники столовой, вспомогательный персонал остается в помещении, в котором они находятся, закрывают двери и выключить свет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3" name="Google Shape;295;g1bc6e687a7d_0_547"/>
          <p:cNvPicPr/>
          <p:nvPr/>
        </p:nvPicPr>
        <p:blipFill>
          <a:blip r:embed="rId3">
            <a:alphaModFix/>
          </a:blip>
          <a:srcRect l="65804" r="-2167" b="49768"/>
          <a:stretch/>
        </p:blipFill>
        <p:spPr bwMode="auto">
          <a:xfrm flipH="1">
            <a:off x="10745891" y="1052780"/>
            <a:ext cx="1321081" cy="2027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96;g1bc6e687a7d_0_547"/>
          <p:cNvPicPr/>
          <p:nvPr/>
        </p:nvPicPr>
        <p:blipFill>
          <a:blip r:embed="rId3">
            <a:alphaModFix/>
          </a:blip>
          <a:srcRect l="31352" r="41764" b="49768"/>
          <a:stretch/>
        </p:blipFill>
        <p:spPr bwMode="auto">
          <a:xfrm flipH="1">
            <a:off x="10669167" y="2362450"/>
            <a:ext cx="976670" cy="2027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97;g1bc6e687a7d_0_547"/>
          <p:cNvPicPr/>
          <p:nvPr/>
        </p:nvPicPr>
        <p:blipFill>
          <a:blip r:embed="rId3">
            <a:alphaModFix/>
          </a:blip>
          <a:srcRect t="49768" r="73117"/>
          <a:stretch/>
        </p:blipFill>
        <p:spPr bwMode="auto">
          <a:xfrm>
            <a:off x="341450" y="1052775"/>
            <a:ext cx="976670" cy="2027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298;g1bc6e687a7d_0_547"/>
          <p:cNvPicPr/>
          <p:nvPr/>
        </p:nvPicPr>
        <p:blipFill>
          <a:blip r:embed="rId3">
            <a:alphaModFix/>
          </a:blip>
          <a:srcRect r="73117" b="49768"/>
          <a:stretch/>
        </p:blipFill>
        <p:spPr bwMode="auto">
          <a:xfrm>
            <a:off x="557875" y="2362450"/>
            <a:ext cx="976670" cy="202786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299;g1bc6e687a7d_0_547"/>
          <p:cNvSpPr/>
          <p:nvPr/>
        </p:nvSpPr>
        <p:spPr bwMode="auto">
          <a:xfrm>
            <a:off x="0" y="6943750"/>
            <a:ext cx="12239700" cy="565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8" name="Google Shape;300;g1bc6e687a7d_0_547"/>
          <p:cNvSpPr>
            <a:spLocks/>
          </p:cNvSpPr>
          <p:nvPr/>
        </p:nvSpPr>
        <p:spPr bwMode="auto">
          <a:xfrm>
            <a:off x="1619775" y="7006525"/>
            <a:ext cx="942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>
                <a:solidFill>
                  <a:schemeClr val="dk1"/>
                </a:solidFill>
              </a:rPr>
              <a:t>Примечание: Оставайтесь в безопасных местах до распоряжения руководителя или педагогов.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39" name="Google Shape;301;g1bc6e687a7d_0_547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5371639" y="5663875"/>
            <a:ext cx="640554" cy="63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26;g1bc6e687a7d_0_725"/>
          <p:cNvSpPr/>
          <p:nvPr/>
        </p:nvSpPr>
        <p:spPr bwMode="auto">
          <a:xfrm>
            <a:off x="728538" y="5253900"/>
            <a:ext cx="10905600" cy="58379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Google Shape;327;g1bc6e687a7d_0_725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38013" y="3174538"/>
            <a:ext cx="3300001" cy="18314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28;g1bc6e687a7d_0_725"/>
          <p:cNvSpPr/>
          <p:nvPr/>
        </p:nvSpPr>
        <p:spPr bwMode="auto">
          <a:xfrm>
            <a:off x="3438025" y="3416600"/>
            <a:ext cx="7992000" cy="58379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329;g1bc6e687a7d_0_725"/>
          <p:cNvSpPr/>
          <p:nvPr/>
        </p:nvSpPr>
        <p:spPr bwMode="auto">
          <a:xfrm>
            <a:off x="3797000" y="3512350"/>
            <a:ext cx="7905000" cy="16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>
                <a:solidFill>
                  <a:schemeClr val="dk1"/>
                </a:solidFill>
              </a:rPr>
              <a:t>Организовать защиту находящихся рядом обучающихся, воспитанников</a:t>
            </a:r>
            <a:endParaRPr sz="1500" b="1">
              <a:solidFill>
                <a:schemeClr val="dk1"/>
              </a:solidFill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00" b="1">
              <a:solidFill>
                <a:schemeClr val="dk1"/>
              </a:solidFill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00" b="1">
              <a:solidFill>
                <a:schemeClr val="dk1"/>
              </a:solidFill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По возможности предотвратить их попадание в заложники, незаметно вывести из здания или укрыться в помещении, заблокировать дверь, продержаться до прибытия сотрудников правопорядка или возможности безопасности покинуть здание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330;g1bc6e687a7d_0_725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 при захвате заложников в организации образования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9" name="Google Shape;331;g1bc6e687a7d_0_725"/>
          <p:cNvSpPr/>
          <p:nvPr/>
        </p:nvSpPr>
        <p:spPr bwMode="auto">
          <a:xfrm>
            <a:off x="6824021" y="1309025"/>
            <a:ext cx="2402699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332;g1bc6e687a7d_0_725"/>
          <p:cNvSpPr/>
          <p:nvPr/>
        </p:nvSpPr>
        <p:spPr bwMode="auto">
          <a:xfrm>
            <a:off x="3439958" y="1309025"/>
            <a:ext cx="33000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333;g1bc6e687a7d_0_725"/>
          <p:cNvSpPr/>
          <p:nvPr/>
        </p:nvSpPr>
        <p:spPr bwMode="auto">
          <a:xfrm>
            <a:off x="597150" y="1309025"/>
            <a:ext cx="27738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334;g1bc6e687a7d_0_725"/>
          <p:cNvSpPr/>
          <p:nvPr/>
        </p:nvSpPr>
        <p:spPr bwMode="auto">
          <a:xfrm>
            <a:off x="4221003" y="919018"/>
            <a:ext cx="3598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ДЕЙСТВИЯ РУКОВОДИТЕЛЯ: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335;g1bc6e687a7d_0_725"/>
          <p:cNvSpPr/>
          <p:nvPr/>
        </p:nvSpPr>
        <p:spPr bwMode="auto">
          <a:xfrm>
            <a:off x="655149" y="1402775"/>
            <a:ext cx="25359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организовать максимально возможные условия для безопасности обучающихся, воспитанников, педагогов и других сотрудников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336;g1bc6e687a7d_0_725"/>
          <p:cNvSpPr/>
          <p:nvPr/>
        </p:nvSpPr>
        <p:spPr bwMode="auto">
          <a:xfrm>
            <a:off x="3613829" y="1388675"/>
            <a:ext cx="2967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незамедлительно информировать правоохранительные и/или специальные государственные органы о захвате сотрудников, педагогов и обучающихся в заложнике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337;g1bc6e687a7d_0_725"/>
          <p:cNvSpPr/>
          <p:nvPr/>
        </p:nvSpPr>
        <p:spPr bwMode="auto">
          <a:xfrm>
            <a:off x="6959596" y="1636775"/>
            <a:ext cx="21693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пытаться выяснить требования захватчиков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6" name="Google Shape;338;g1bc6e687a7d_0_725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46099" y="1309025"/>
            <a:ext cx="551050" cy="12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339;g1bc6e687a7d_0_725"/>
          <p:cNvSpPr/>
          <p:nvPr/>
        </p:nvSpPr>
        <p:spPr bwMode="auto">
          <a:xfrm>
            <a:off x="3146842" y="18694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340;g1bc6e687a7d_0_725"/>
          <p:cNvSpPr/>
          <p:nvPr/>
        </p:nvSpPr>
        <p:spPr bwMode="auto">
          <a:xfrm>
            <a:off x="6509796" y="18694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341;g1bc6e687a7d_0_725"/>
          <p:cNvSpPr/>
          <p:nvPr/>
        </p:nvSpPr>
        <p:spPr bwMode="auto">
          <a:xfrm>
            <a:off x="9348550" y="1309025"/>
            <a:ext cx="26109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342;g1bc6e687a7d_0_725"/>
          <p:cNvSpPr/>
          <p:nvPr/>
        </p:nvSpPr>
        <p:spPr bwMode="auto">
          <a:xfrm>
            <a:off x="9640412" y="1388675"/>
            <a:ext cx="2169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обеспечить взаимодействие с прибывающими силами оперативного штаба по борьбе с терроризмом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343;g1bc6e687a7d_0_725"/>
          <p:cNvSpPr/>
          <p:nvPr/>
        </p:nvSpPr>
        <p:spPr bwMode="auto">
          <a:xfrm>
            <a:off x="8995229" y="18694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344;g1bc6e687a7d_0_725"/>
          <p:cNvSpPr/>
          <p:nvPr/>
        </p:nvSpPr>
        <p:spPr bwMode="auto">
          <a:xfrm>
            <a:off x="2692248" y="2901025"/>
            <a:ext cx="66564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/>
              <a:t>Действия персонала (сотрудники, педагоги):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3" name="Google Shape;345;g1bc6e687a7d_0_725"/>
          <p:cNvCxnSpPr>
            <a:cxnSpLocks/>
          </p:cNvCxnSpPr>
          <p:nvPr/>
        </p:nvCxnSpPr>
        <p:spPr bwMode="auto">
          <a:xfrm>
            <a:off x="3438027" y="4980707"/>
            <a:ext cx="79920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346;g1bc6e687a7d_0_725"/>
          <p:cNvSpPr/>
          <p:nvPr/>
        </p:nvSpPr>
        <p:spPr bwMode="auto">
          <a:xfrm>
            <a:off x="1110413" y="5253900"/>
            <a:ext cx="10011299" cy="9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>
                <a:solidFill>
                  <a:schemeClr val="dk1"/>
                </a:solidFill>
              </a:rPr>
              <a:t>по возможности информировать любым доступным способом и при условии гарантированного </a:t>
            </a:r>
            <a:br>
              <a:rPr lang="en-US" sz="1500" b="1">
                <a:solidFill>
                  <a:schemeClr val="dk1"/>
                </a:solidFill>
              </a:rPr>
            </a:br>
            <a:r>
              <a:rPr lang="en-US" sz="1500" b="1">
                <a:solidFill>
                  <a:schemeClr val="dk1"/>
                </a:solidFill>
              </a:rPr>
              <a:t>обеспечения собственной безопасности</a:t>
            </a:r>
            <a:endParaRPr sz="1500" b="1">
              <a:solidFill>
                <a:schemeClr val="dk1"/>
              </a:solidFill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500" b="1">
              <a:solidFill>
                <a:schemeClr val="dk1"/>
              </a:solidFill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правоохранительные и/или специальные государственные органы об обстоятельствах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захвата заложников и злоумышленниках: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Google Shape;347;g1bc6e687a7d_0_725"/>
          <p:cNvSpPr/>
          <p:nvPr/>
        </p:nvSpPr>
        <p:spPr bwMode="auto">
          <a:xfrm>
            <a:off x="605495" y="5845183"/>
            <a:ext cx="504900" cy="349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348;g1bc6e687a7d_0_725"/>
          <p:cNvSpPr/>
          <p:nvPr/>
        </p:nvSpPr>
        <p:spPr bwMode="auto">
          <a:xfrm>
            <a:off x="3292095" y="3991545"/>
            <a:ext cx="504900" cy="349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349;g1bc6e687a7d_0_725"/>
          <p:cNvSpPr/>
          <p:nvPr/>
        </p:nvSpPr>
        <p:spPr bwMode="auto">
          <a:xfrm>
            <a:off x="1110388" y="6510025"/>
            <a:ext cx="2773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238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Char char="➢"/>
              <a:defRPr/>
            </a:pPr>
            <a:r>
              <a:rPr lang="en-US" sz="1500" b="1" i="1">
                <a:solidFill>
                  <a:schemeClr val="dk1"/>
                </a:solidFill>
              </a:rPr>
              <a:t>количество, </a:t>
            </a:r>
            <a:endParaRPr sz="1500" b="1" i="1">
              <a:solidFill>
                <a:schemeClr val="dk1"/>
              </a:solidFill>
            </a:endParaRPr>
          </a:p>
          <a:p>
            <a:pPr marL="457200" marR="0" lvl="0" indent="-3238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Char char="➢"/>
              <a:defRPr/>
            </a:pPr>
            <a:r>
              <a:rPr lang="en-US" sz="1500" b="1" i="1">
                <a:solidFill>
                  <a:schemeClr val="dk1"/>
                </a:solidFill>
              </a:rPr>
              <a:t>вооружение, </a:t>
            </a:r>
            <a:endParaRPr sz="1500" b="1" i="1">
              <a:solidFill>
                <a:schemeClr val="dk1"/>
              </a:solidFill>
            </a:endParaRPr>
          </a:p>
        </p:txBody>
      </p:sp>
      <p:sp>
        <p:nvSpPr>
          <p:cNvPr id="28" name="Google Shape;350;g1bc6e687a7d_0_725"/>
          <p:cNvSpPr/>
          <p:nvPr/>
        </p:nvSpPr>
        <p:spPr bwMode="auto">
          <a:xfrm>
            <a:off x="6943938" y="6510025"/>
            <a:ext cx="2773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238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Char char="➢"/>
              <a:defRPr/>
            </a:pPr>
            <a:r>
              <a:rPr lang="en-US" sz="1500" b="1" i="1">
                <a:solidFill>
                  <a:schemeClr val="dk1"/>
                </a:solidFill>
              </a:rPr>
              <a:t>клички, </a:t>
            </a:r>
            <a:endParaRPr sz="1500" b="1" i="1">
              <a:solidFill>
                <a:schemeClr val="dk1"/>
              </a:solidFill>
            </a:endParaRPr>
          </a:p>
          <a:p>
            <a:pPr marL="457200" marR="0" lvl="0" indent="-3238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Char char="➢"/>
              <a:defRPr/>
            </a:pPr>
            <a:r>
              <a:rPr lang="en-US" sz="1500" b="1" i="1">
                <a:solidFill>
                  <a:schemeClr val="dk1"/>
                </a:solidFill>
              </a:rPr>
              <a:t>национальность</a:t>
            </a:r>
            <a:endParaRPr sz="1500" b="1" i="1">
              <a:solidFill>
                <a:schemeClr val="dk1"/>
              </a:solidFill>
            </a:endParaRPr>
          </a:p>
        </p:txBody>
      </p:sp>
      <p:sp>
        <p:nvSpPr>
          <p:cNvPr id="29" name="Google Shape;351;g1bc6e687a7d_0_725"/>
          <p:cNvSpPr/>
          <p:nvPr/>
        </p:nvSpPr>
        <p:spPr bwMode="auto">
          <a:xfrm>
            <a:off x="4254213" y="6510025"/>
            <a:ext cx="2773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238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Char char="➢"/>
              <a:defRPr/>
            </a:pPr>
            <a:r>
              <a:rPr lang="en-US" sz="1500" b="1" i="1">
                <a:solidFill>
                  <a:schemeClr val="dk1"/>
                </a:solidFill>
              </a:rPr>
              <a:t>оснащение,</a:t>
            </a:r>
            <a:endParaRPr sz="1500" b="1" i="1">
              <a:solidFill>
                <a:schemeClr val="dk1"/>
              </a:solidFill>
            </a:endParaRPr>
          </a:p>
          <a:p>
            <a:pPr marL="457200" marR="0" lvl="0" indent="-3238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Char char="➢"/>
              <a:defRPr/>
            </a:pPr>
            <a:r>
              <a:rPr lang="en-US" sz="1500" b="1" i="1">
                <a:solidFill>
                  <a:schemeClr val="dk1"/>
                </a:solidFill>
              </a:rPr>
              <a:t>возраст, </a:t>
            </a:r>
            <a:endParaRPr sz="1500" b="1" i="1">
              <a:solidFill>
                <a:schemeClr val="dk1"/>
              </a:solidFill>
            </a:endParaRPr>
          </a:p>
        </p:txBody>
      </p:sp>
      <p:pic>
        <p:nvPicPr>
          <p:cNvPr id="30" name="Google Shape;352;g1bc6e687a7d_0_725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138061" y="5561150"/>
            <a:ext cx="1418750" cy="1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83;g1bc6e687a7d_0_1392"/>
          <p:cNvSpPr/>
          <p:nvPr/>
        </p:nvSpPr>
        <p:spPr bwMode="auto">
          <a:xfrm>
            <a:off x="2361000" y="5126700"/>
            <a:ext cx="2762100" cy="2081099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" name="Google Shape;584;g1bc6e687a7d_0_1392"/>
          <p:cNvSpPr/>
          <p:nvPr/>
        </p:nvSpPr>
        <p:spPr bwMode="auto">
          <a:xfrm>
            <a:off x="5743238" y="3497400"/>
            <a:ext cx="2610900" cy="12348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585;g1bc6e687a7d_0_1392"/>
          <p:cNvSpPr/>
          <p:nvPr/>
        </p:nvSpPr>
        <p:spPr bwMode="auto">
          <a:xfrm>
            <a:off x="2326307" y="3497400"/>
            <a:ext cx="3300000" cy="12348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586;g1bc6e687a7d_0_1392"/>
          <p:cNvSpPr/>
          <p:nvPr/>
        </p:nvSpPr>
        <p:spPr bwMode="auto">
          <a:xfrm>
            <a:off x="200550" y="3497400"/>
            <a:ext cx="2022900" cy="12348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587;g1bc6e687a7d_0_1392"/>
          <p:cNvSpPr/>
          <p:nvPr/>
        </p:nvSpPr>
        <p:spPr bwMode="auto">
          <a:xfrm>
            <a:off x="8471100" y="3497400"/>
            <a:ext cx="2543400" cy="12348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588;g1bc6e687a7d_0_1392"/>
          <p:cNvSpPr/>
          <p:nvPr/>
        </p:nvSpPr>
        <p:spPr bwMode="auto">
          <a:xfrm>
            <a:off x="250401" y="3742500"/>
            <a:ext cx="20229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обращать внимание на посторонних лиц с неадекватным поведением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589;g1bc6e687a7d_0_1392"/>
          <p:cNvSpPr/>
          <p:nvPr/>
        </p:nvSpPr>
        <p:spPr bwMode="auto">
          <a:xfrm>
            <a:off x="2500175" y="3497400"/>
            <a:ext cx="29673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прибывать на свои рабочие места за 15 минут до начала занятий с целью проверки их состояния на предмет отсутствия посторонних и подозрительных, предметов и для подготовки их к занятиям (работе)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590;g1bc6e687a7d_0_1392"/>
          <p:cNvSpPr/>
          <p:nvPr/>
        </p:nvSpPr>
        <p:spPr bwMode="auto">
          <a:xfrm>
            <a:off x="8557225" y="3692800"/>
            <a:ext cx="2384699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ответственным дежурным контролировать уборку учебных классов после окончания занятий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591;g1bc6e687a7d_0_1392"/>
          <p:cNvSpPr/>
          <p:nvPr/>
        </p:nvSpPr>
        <p:spPr bwMode="auto">
          <a:xfrm>
            <a:off x="5878800" y="3497400"/>
            <a:ext cx="2267100" cy="9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педагогам, проводящим занятия в незакрепленных за ними учебных помещениях (классах, кабинетах), получать и сдавать ключи вахтеру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592;g1bc6e687a7d_0_1392"/>
          <p:cNvSpPr/>
          <p:nvPr/>
        </p:nvSpPr>
        <p:spPr bwMode="auto">
          <a:xfrm>
            <a:off x="0" y="911354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593;g1bc6e687a7d_0_1392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ПРАКТИЧЕСКИЕ МЕРОПРИЯТИЯ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по предупреждению актов терроризма в организациях образования и на ее территории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15" name="Google Shape;594;g1bc6e687a7d_0_1392"/>
          <p:cNvSpPr/>
          <p:nvPr/>
        </p:nvSpPr>
        <p:spPr bwMode="auto">
          <a:xfrm>
            <a:off x="846026" y="963550"/>
            <a:ext cx="1034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700" b="1">
                <a:solidFill>
                  <a:srgbClr val="002060"/>
                </a:solidFill>
              </a:rPr>
              <a:t>Действия дежурного администратора:</a:t>
            </a:r>
            <a:endParaRPr sz="17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Google Shape;595;g1bc6e687a7d_0_1392"/>
          <p:cNvSpPr/>
          <p:nvPr/>
        </p:nvSpPr>
        <p:spPr bwMode="auto">
          <a:xfrm>
            <a:off x="6071038" y="1472949"/>
            <a:ext cx="26109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596;g1bc6e687a7d_0_1392"/>
          <p:cNvSpPr/>
          <p:nvPr/>
        </p:nvSpPr>
        <p:spPr bwMode="auto">
          <a:xfrm>
            <a:off x="2654108" y="1472949"/>
            <a:ext cx="33000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597;g1bc6e687a7d_0_1392"/>
          <p:cNvSpPr/>
          <p:nvPr/>
        </p:nvSpPr>
        <p:spPr bwMode="auto">
          <a:xfrm>
            <a:off x="200550" y="1472949"/>
            <a:ext cx="2384699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598;g1bc6e687a7d_0_1392"/>
          <p:cNvSpPr/>
          <p:nvPr/>
        </p:nvSpPr>
        <p:spPr bwMode="auto">
          <a:xfrm>
            <a:off x="250411" y="1718050"/>
            <a:ext cx="21801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обращать внимание на посторонних лиц с неадекватным поведением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" name="Google Shape;599;g1bc6e687a7d_0_1392"/>
          <p:cNvSpPr/>
          <p:nvPr/>
        </p:nvSpPr>
        <p:spPr bwMode="auto">
          <a:xfrm>
            <a:off x="2827975" y="1703950"/>
            <a:ext cx="29673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осуществлять контроль за работой дежурных педагогов и организацией пропуска обучающихся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600;g1bc6e687a7d_0_1392"/>
          <p:cNvSpPr/>
          <p:nvPr/>
        </p:nvSpPr>
        <p:spPr bwMode="auto">
          <a:xfrm>
            <a:off x="2360992" y="20333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601;g1bc6e687a7d_0_1392"/>
          <p:cNvSpPr/>
          <p:nvPr/>
        </p:nvSpPr>
        <p:spPr bwMode="auto">
          <a:xfrm>
            <a:off x="5723946" y="20333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3" name="Google Shape;602;g1bc6e687a7d_0_1392"/>
          <p:cNvSpPr/>
          <p:nvPr/>
        </p:nvSpPr>
        <p:spPr bwMode="auto">
          <a:xfrm>
            <a:off x="8798900" y="1472949"/>
            <a:ext cx="33000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603;g1bc6e687a7d_0_1392"/>
          <p:cNvSpPr/>
          <p:nvPr/>
        </p:nvSpPr>
        <p:spPr bwMode="auto">
          <a:xfrm>
            <a:off x="8957725" y="1552600"/>
            <a:ext cx="29310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информировать руководителя объекта и охрану о попытке проникновения лиц с подозрительной ручной кладью (тяжелые сумки, ящики, большие свертки)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Google Shape;604;g1bc6e687a7d_0_1392"/>
          <p:cNvSpPr/>
          <p:nvPr/>
        </p:nvSpPr>
        <p:spPr bwMode="auto">
          <a:xfrm>
            <a:off x="8434358" y="20333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605;g1bc6e687a7d_0_1392"/>
          <p:cNvSpPr/>
          <p:nvPr/>
        </p:nvSpPr>
        <p:spPr bwMode="auto">
          <a:xfrm>
            <a:off x="6206600" y="1718050"/>
            <a:ext cx="22671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прибывать за 30 мин до начала занятий в организации образования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7" name="Google Shape;606;g1bc6e687a7d_0_1392"/>
          <p:cNvPicPr/>
          <p:nvPr/>
        </p:nvPicPr>
        <p:blipFill>
          <a:blip r:embed="rId2">
            <a:alphaModFix/>
          </a:blip>
          <a:srcRect l="70252" t="38089" b="32028"/>
          <a:stretch/>
        </p:blipFill>
        <p:spPr bwMode="auto">
          <a:xfrm flipH="1">
            <a:off x="138022" y="417623"/>
            <a:ext cx="1311845" cy="1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607;g1bc6e687a7d_0_1392"/>
          <p:cNvPicPr/>
          <p:nvPr/>
        </p:nvPicPr>
        <p:blipFill>
          <a:blip r:embed="rId2">
            <a:alphaModFix/>
          </a:blip>
          <a:srcRect l="44478" t="14867" r="25772" b="57667"/>
          <a:stretch/>
        </p:blipFill>
        <p:spPr bwMode="auto">
          <a:xfrm>
            <a:off x="10927875" y="417625"/>
            <a:ext cx="1311850" cy="123479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608;g1bc6e687a7d_0_1392"/>
          <p:cNvSpPr/>
          <p:nvPr/>
        </p:nvSpPr>
        <p:spPr bwMode="auto">
          <a:xfrm>
            <a:off x="846026" y="2999225"/>
            <a:ext cx="1034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700" b="1">
                <a:solidFill>
                  <a:srgbClr val="002060"/>
                </a:solidFill>
              </a:rPr>
              <a:t>Действия постоянного состава организации образования:</a:t>
            </a:r>
            <a:endParaRPr sz="17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0" name="Google Shape;609;g1bc6e687a7d_0_1392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1131457" y="3404824"/>
            <a:ext cx="1043171" cy="1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610;g1bc6e687a7d_0_1392"/>
          <p:cNvSpPr/>
          <p:nvPr/>
        </p:nvSpPr>
        <p:spPr bwMode="auto">
          <a:xfrm>
            <a:off x="5841700" y="6098475"/>
            <a:ext cx="4628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>
                <a:solidFill>
                  <a:schemeClr val="dk1"/>
                </a:solidFill>
              </a:rPr>
              <a:t>прибывать в школу заблаговременно с целью своевременной подготовки к началу занятий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" name="Google Shape;611;g1bc6e687a7d_0_1392"/>
          <p:cNvSpPr/>
          <p:nvPr/>
        </p:nvSpPr>
        <p:spPr bwMode="auto">
          <a:xfrm>
            <a:off x="5406200" y="5657475"/>
            <a:ext cx="371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>
                <a:solidFill>
                  <a:srgbClr val="002060"/>
                </a:solidFill>
              </a:rPr>
              <a:t>Действия обучающихся:</a:t>
            </a:r>
            <a:endParaRPr sz="18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33" name="Google Shape;612;g1bc6e687a7d_0_1392"/>
          <p:cNvCxnSpPr>
            <a:cxnSpLocks/>
            <a:stCxn id="34" idx="3"/>
            <a:endCxn id="31" idx="1"/>
          </p:cNvCxnSpPr>
          <p:nvPr/>
        </p:nvCxnSpPr>
        <p:spPr bwMode="auto">
          <a:xfrm>
            <a:off x="4851801" y="6211945"/>
            <a:ext cx="990000" cy="2037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4" name="Google Shape;613;g1bc6e687a7d_0_1392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2671700" y="5082675"/>
            <a:ext cx="2180101" cy="22585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614;g1bc6e687a7d_0_1392"/>
          <p:cNvCxnSpPr>
            <a:cxnSpLocks/>
          </p:cNvCxnSpPr>
          <p:nvPr/>
        </p:nvCxnSpPr>
        <p:spPr bwMode="auto">
          <a:xfrm rot="10800000" flipH="1">
            <a:off x="1981801" y="3553625"/>
            <a:ext cx="611400" cy="482100"/>
          </a:xfrm>
          <a:prstGeom prst="bentConnector3">
            <a:avLst>
              <a:gd name="adj1" fmla="val 65988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" name="Google Shape;615;g1bc6e687a7d_0_1392"/>
          <p:cNvCxnSpPr>
            <a:cxnSpLocks/>
          </p:cNvCxnSpPr>
          <p:nvPr/>
        </p:nvCxnSpPr>
        <p:spPr bwMode="auto">
          <a:xfrm>
            <a:off x="5334550" y="4503917"/>
            <a:ext cx="736500" cy="224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" name="Google Shape;616;g1bc6e687a7d_0_1392"/>
          <p:cNvCxnSpPr>
            <a:cxnSpLocks/>
            <a:stCxn id="12" idx="3"/>
          </p:cNvCxnSpPr>
          <p:nvPr/>
        </p:nvCxnSpPr>
        <p:spPr bwMode="auto">
          <a:xfrm rot="10800000" flipH="1">
            <a:off x="8145900" y="3505650"/>
            <a:ext cx="722700" cy="486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53;g1bc6e687a7d_0_1609"/>
          <p:cNvSpPr/>
          <p:nvPr/>
        </p:nvSpPr>
        <p:spPr bwMode="auto">
          <a:xfrm>
            <a:off x="138025" y="92425"/>
            <a:ext cx="12101700" cy="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 СОТРУДНИКОВ, ОБУЧАЮЩИХСЯ И ВОСПИТАННИКОВ ОРГАНИЗАЦИЙ ОБРАЗОВАНИЯ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ПРИ ВОЗНИКНОВЕНИИ ЧРЕЗВЫЧАЙНЫХ СИТУАЦИЙ ТЕХНОГЕННОГО ХАРАКТЕРА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5" name="Google Shape;654;g1bc6e687a7d_0_1609"/>
          <p:cNvSpPr/>
          <p:nvPr/>
        </p:nvSpPr>
        <p:spPr bwMode="auto">
          <a:xfrm>
            <a:off x="1949375" y="1157296"/>
            <a:ext cx="83802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chemeClr val="dk1"/>
                </a:solidFill>
              </a:rPr>
              <a:t>Возникновение пожара (взрыва)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Google Shape;655;g1bc6e687a7d_0_1609"/>
          <p:cNvSpPr/>
          <p:nvPr/>
        </p:nvSpPr>
        <p:spPr bwMode="auto">
          <a:xfrm>
            <a:off x="6848537" y="1998974"/>
            <a:ext cx="2390700" cy="18249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656;g1bc6e687a7d_0_1609"/>
          <p:cNvSpPr/>
          <p:nvPr/>
        </p:nvSpPr>
        <p:spPr bwMode="auto">
          <a:xfrm>
            <a:off x="3439958" y="1998974"/>
            <a:ext cx="3300000" cy="18249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657;g1bc6e687a7d_0_1609"/>
          <p:cNvSpPr/>
          <p:nvPr/>
        </p:nvSpPr>
        <p:spPr bwMode="auto">
          <a:xfrm>
            <a:off x="597150" y="1998974"/>
            <a:ext cx="2773800" cy="18249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658;g1bc6e687a7d_0_1609"/>
          <p:cNvSpPr/>
          <p:nvPr/>
        </p:nvSpPr>
        <p:spPr bwMode="auto">
          <a:xfrm>
            <a:off x="655150" y="2116684"/>
            <a:ext cx="2535900" cy="17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немедленно сообщить об этом по телефону в государственную противопожарную службу (далее - ГПС) по номеру 101 или единую дежурно-диспетчерскую службу 112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659;g1bc6e687a7d_0_1609"/>
          <p:cNvSpPr/>
          <p:nvPr/>
        </p:nvSpPr>
        <p:spPr bwMode="auto">
          <a:xfrm>
            <a:off x="3613829" y="2299159"/>
            <a:ext cx="2967300" cy="15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принять посильные меры по спасению и эвакуации людей, тушению пожара первичными средствами пожаротушения и сохранности материальных ценностей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660;g1bc6e687a7d_0_1609"/>
          <p:cNvSpPr/>
          <p:nvPr/>
        </p:nvSpPr>
        <p:spPr bwMode="auto">
          <a:xfrm>
            <a:off x="3146842" y="2827112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661;g1bc6e687a7d_0_1609"/>
          <p:cNvSpPr/>
          <p:nvPr/>
        </p:nvSpPr>
        <p:spPr bwMode="auto">
          <a:xfrm>
            <a:off x="6509796" y="2827112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Google Shape;662;g1bc6e687a7d_0_1609"/>
          <p:cNvSpPr/>
          <p:nvPr/>
        </p:nvSpPr>
        <p:spPr bwMode="auto">
          <a:xfrm>
            <a:off x="9369067" y="1998974"/>
            <a:ext cx="2610900" cy="18249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663;g1bc6e687a7d_0_1609"/>
          <p:cNvSpPr/>
          <p:nvPr/>
        </p:nvSpPr>
        <p:spPr bwMode="auto">
          <a:xfrm>
            <a:off x="9660928" y="2116684"/>
            <a:ext cx="2169300" cy="15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при необходимости отключить электроэнергию (за исключением систем противопожарной защиты), остановить работу систем вентиляции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664;g1bc6e687a7d_0_1609"/>
          <p:cNvSpPr/>
          <p:nvPr/>
        </p:nvSpPr>
        <p:spPr bwMode="auto">
          <a:xfrm>
            <a:off x="9091945" y="2827112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665;g1bc6e687a7d_0_1609"/>
          <p:cNvSpPr/>
          <p:nvPr/>
        </p:nvSpPr>
        <p:spPr bwMode="auto">
          <a:xfrm>
            <a:off x="1507295" y="1608975"/>
            <a:ext cx="9026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/>
              <a:t>Действия руководителя: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666;g1bc6e687a7d_0_1609"/>
          <p:cNvSpPr/>
          <p:nvPr/>
        </p:nvSpPr>
        <p:spPr bwMode="auto">
          <a:xfrm>
            <a:off x="6907685" y="2264838"/>
            <a:ext cx="2202000" cy="1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проверить включение в работу автоматических систем противопожарной защиты (оповещения людей при пожаре)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667;g1bc6e687a7d_0_1609"/>
          <p:cNvSpPr/>
          <p:nvPr/>
        </p:nvSpPr>
        <p:spPr bwMode="auto">
          <a:xfrm>
            <a:off x="6022132" y="3920300"/>
            <a:ext cx="2610900" cy="16215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668;g1bc6e687a7d_0_1609"/>
          <p:cNvSpPr/>
          <p:nvPr/>
        </p:nvSpPr>
        <p:spPr bwMode="auto">
          <a:xfrm>
            <a:off x="2970751" y="3920300"/>
            <a:ext cx="2967300" cy="16215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669;g1bc6e687a7d_0_1609"/>
          <p:cNvSpPr/>
          <p:nvPr/>
        </p:nvSpPr>
        <p:spPr bwMode="auto">
          <a:xfrm>
            <a:off x="115167" y="3920300"/>
            <a:ext cx="2773800" cy="16215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670;g1bc6e687a7d_0_1609"/>
          <p:cNvSpPr/>
          <p:nvPr/>
        </p:nvSpPr>
        <p:spPr bwMode="auto">
          <a:xfrm>
            <a:off x="173167" y="4156188"/>
            <a:ext cx="2715900" cy="11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выполнить другие мероприятия, способствующие предотвращению развитию пожара и задымления помещений здания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671;g1bc6e687a7d_0_1609"/>
          <p:cNvSpPr/>
          <p:nvPr/>
        </p:nvSpPr>
        <p:spPr bwMode="auto">
          <a:xfrm>
            <a:off x="3127093" y="4161413"/>
            <a:ext cx="2668199" cy="1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осуществлять общее руководство по тушению пожара (с учетом специфических особенностей объекта) до прибытия подразделения ГПС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672;g1bc6e687a7d_0_1609"/>
          <p:cNvSpPr/>
          <p:nvPr/>
        </p:nvSpPr>
        <p:spPr bwMode="auto">
          <a:xfrm>
            <a:off x="2664861" y="4656132"/>
            <a:ext cx="454800" cy="3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673;g1bc6e687a7d_0_1609"/>
          <p:cNvSpPr/>
          <p:nvPr/>
        </p:nvSpPr>
        <p:spPr bwMode="auto">
          <a:xfrm>
            <a:off x="5707902" y="4656132"/>
            <a:ext cx="454800" cy="3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674;g1bc6e687a7d_0_1609"/>
          <p:cNvSpPr/>
          <p:nvPr/>
        </p:nvSpPr>
        <p:spPr bwMode="auto">
          <a:xfrm>
            <a:off x="8706760" y="3920300"/>
            <a:ext cx="2610900" cy="16215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675;g1bc6e687a7d_0_1609"/>
          <p:cNvSpPr/>
          <p:nvPr/>
        </p:nvSpPr>
        <p:spPr bwMode="auto">
          <a:xfrm>
            <a:off x="8815322" y="4024889"/>
            <a:ext cx="2535900" cy="1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организовать встречу подразделений ГПС и оказать помощь в выборе кратчайшего пути для подъезда к очагу пожара и противопожарного водоснабжения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" name="Google Shape;676;g1bc6e687a7d_0_1609"/>
          <p:cNvSpPr/>
          <p:nvPr/>
        </p:nvSpPr>
        <p:spPr bwMode="auto">
          <a:xfrm>
            <a:off x="8429638" y="4656132"/>
            <a:ext cx="454800" cy="3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677;g1bc6e687a7d_0_1609"/>
          <p:cNvSpPr/>
          <p:nvPr/>
        </p:nvSpPr>
        <p:spPr bwMode="auto">
          <a:xfrm>
            <a:off x="6157700" y="4103725"/>
            <a:ext cx="2267100" cy="1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обеспечить соблюдение требования безопасности сотрудниками, принимающими участие в тушении пожара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" name="Google Shape;678;g1bc6e687a7d_0_1609"/>
          <p:cNvSpPr/>
          <p:nvPr/>
        </p:nvSpPr>
        <p:spPr bwMode="auto">
          <a:xfrm>
            <a:off x="0" y="6281725"/>
            <a:ext cx="12239700" cy="1194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0" name="Google Shape;679;g1bc6e687a7d_0_1609"/>
          <p:cNvSpPr/>
          <p:nvPr/>
        </p:nvSpPr>
        <p:spPr bwMode="auto">
          <a:xfrm>
            <a:off x="3245200" y="6436850"/>
            <a:ext cx="8380200" cy="1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>
                <a:solidFill>
                  <a:schemeClr val="dk1"/>
                </a:solidFill>
              </a:rPr>
              <a:t>Руководитель организации образования информирует руководителя тушения пожара о конструктивных особенностях объекта, прилегающих строений и сооружений, количестве и пожароопасных свойствах хранимых веществ – и других сведениях, необходимых для успешной ликвидации пожара, безопасности.</a:t>
            </a:r>
            <a:endParaRPr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" name="Google Shape;680;g1bc6e687a7d_0_1609"/>
          <p:cNvSpPr/>
          <p:nvPr/>
        </p:nvSpPr>
        <p:spPr bwMode="auto">
          <a:xfrm>
            <a:off x="653095" y="5874175"/>
            <a:ext cx="9026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rgbClr val="980000"/>
                </a:solidFill>
              </a:rPr>
              <a:t>По прибытии пожарного подразделения</a:t>
            </a:r>
            <a:endParaRPr sz="1600" b="1" i="0" u="none" strike="noStrike" cap="none">
              <a:solidFill>
                <a:srgbClr val="98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2" name="Google Shape;681;g1bc6e687a7d_0_1609"/>
          <p:cNvPicPr/>
          <p:nvPr/>
        </p:nvPicPr>
        <p:blipFill>
          <a:blip r:embed="rId2">
            <a:alphaModFix/>
          </a:blip>
          <a:srcRect r="68210"/>
          <a:stretch/>
        </p:blipFill>
        <p:spPr bwMode="auto">
          <a:xfrm>
            <a:off x="389727" y="5874175"/>
            <a:ext cx="806150" cy="147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682;g1bc6e687a7d_0_1609"/>
          <p:cNvPicPr/>
          <p:nvPr/>
        </p:nvPicPr>
        <p:blipFill>
          <a:blip r:embed="rId2">
            <a:alphaModFix/>
          </a:blip>
          <a:srcRect l="68197" r="-3786"/>
          <a:stretch/>
        </p:blipFill>
        <p:spPr bwMode="auto">
          <a:xfrm>
            <a:off x="773924" y="5874175"/>
            <a:ext cx="902524" cy="147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683;g1bc6e687a7d_0_1609"/>
          <p:cNvPicPr/>
          <p:nvPr/>
        </p:nvPicPr>
        <p:blipFill>
          <a:blip r:embed="rId2">
            <a:alphaModFix/>
          </a:blip>
          <a:srcRect l="30301" r="34109"/>
          <a:stretch/>
        </p:blipFill>
        <p:spPr bwMode="auto">
          <a:xfrm>
            <a:off x="1290287" y="5874175"/>
            <a:ext cx="902524" cy="147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684;g1bc6e687a7d_0_1609"/>
          <p:cNvPicPr/>
          <p:nvPr/>
        </p:nvPicPr>
        <p:blipFill>
          <a:blip r:embed="rId3">
            <a:alphaModFix/>
          </a:blip>
          <a:stretch/>
        </p:blipFill>
        <p:spPr bwMode="auto">
          <a:xfrm flipH="1">
            <a:off x="2384900" y="5813950"/>
            <a:ext cx="806150" cy="153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685;g1bc6e687a7d_0_1609"/>
          <p:cNvPicPr/>
          <p:nvPr/>
        </p:nvPicPr>
        <p:blipFill>
          <a:blip r:embed="rId4">
            <a:alphaModFix/>
          </a:blip>
          <a:srcRect l="7670" r="-7668"/>
          <a:stretch/>
        </p:blipFill>
        <p:spPr bwMode="auto">
          <a:xfrm>
            <a:off x="11119385" y="4125767"/>
            <a:ext cx="806150" cy="1446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686;g1bc6e687a7d_0_1609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0" y="2189043"/>
            <a:ext cx="902525" cy="1503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1481</Words>
  <Application>Microsoft Office PowerPoint</Application>
  <DocSecurity>0</DocSecurity>
  <PresentationFormat>Произвольный</PresentationFormat>
  <Paragraphs>138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aser</dc:creator>
  <cp:keywords/>
  <dc:description/>
  <cp:lastModifiedBy>USER</cp:lastModifiedBy>
  <cp:revision>7</cp:revision>
  <cp:lastPrinted>2023-03-24T03:23:00Z</cp:lastPrinted>
  <dcterms:created xsi:type="dcterms:W3CDTF">2018-04-23T11:08:41Z</dcterms:created>
  <dcterms:modified xsi:type="dcterms:W3CDTF">2023-03-24T03:26:03Z</dcterms:modified>
  <cp:category/>
  <dc:identifier/>
  <cp:contentStatus/>
  <dc:language/>
  <cp:version/>
</cp:coreProperties>
</file>