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9" r:id="rId3"/>
    <p:sldId id="260" r:id="rId4"/>
    <p:sldId id="262" r:id="rId5"/>
    <p:sldId id="263" r:id="rId6"/>
    <p:sldId id="264" r:id="rId7"/>
    <p:sldId id="266" r:id="rId8"/>
    <p:sldId id="273" r:id="rId9"/>
    <p:sldId id="275" r:id="rId10"/>
    <p:sldId id="277" r:id="rId11"/>
  </p:sldIdLst>
  <p:sldSz cx="12239625" cy="7812088"/>
  <p:notesSz cx="6761163" cy="9942513"/>
  <p:defaultText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Заголовок и объект" type="obj" userDrawn="1">
  <p:cSld name="OBJEC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12;p6"/>
          <p:cNvSpPr>
            <a:spLocks noGrp="1"/>
          </p:cNvSpPr>
          <p:nvPr>
            <p:ph type="title"/>
          </p:nvPr>
        </p:nvSpPr>
        <p:spPr bwMode="auto">
          <a:xfrm>
            <a:off x="841474" y="415922"/>
            <a:ext cx="10556677" cy="1509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13;p6"/>
          <p:cNvSpPr>
            <a:spLocks noGrp="1"/>
          </p:cNvSpPr>
          <p:nvPr>
            <p:ph type="body" idx="1"/>
          </p:nvPr>
        </p:nvSpPr>
        <p:spPr bwMode="auto">
          <a:xfrm>
            <a:off x="841474" y="2079607"/>
            <a:ext cx="10556677" cy="4956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14;p6"/>
          <p:cNvSpPr>
            <a:spLocks noGrp="1"/>
          </p:cNvSpPr>
          <p:nvPr>
            <p:ph type="dt" idx="10"/>
          </p:nvPr>
        </p:nvSpPr>
        <p:spPr bwMode="auto">
          <a:xfrm>
            <a:off x="841474" y="7240649"/>
            <a:ext cx="2753916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15;p6"/>
          <p:cNvSpPr>
            <a:spLocks noGrp="1"/>
          </p:cNvSpPr>
          <p:nvPr>
            <p:ph type="ftr" idx="11"/>
          </p:nvPr>
        </p:nvSpPr>
        <p:spPr bwMode="auto">
          <a:xfrm>
            <a:off x="4054376" y="7240649"/>
            <a:ext cx="4130873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16;p6"/>
          <p:cNvSpPr>
            <a:spLocks noGrp="1"/>
          </p:cNvSpPr>
          <p:nvPr>
            <p:ph type="sldNum" idx="12"/>
          </p:nvPr>
        </p:nvSpPr>
        <p:spPr bwMode="auto">
          <a:xfrm>
            <a:off x="8644235" y="7240649"/>
            <a:ext cx="2753916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Сравнение" type="twoTxTwoObj" userDrawn="1">
  <p:cSld name="TWO_OBJECTS_WITH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37;p10"/>
          <p:cNvSpPr>
            <a:spLocks noGrp="1"/>
          </p:cNvSpPr>
          <p:nvPr>
            <p:ph type="title"/>
          </p:nvPr>
        </p:nvSpPr>
        <p:spPr bwMode="auto">
          <a:xfrm>
            <a:off x="843068" y="415922"/>
            <a:ext cx="10556677" cy="1509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38;p10"/>
          <p:cNvSpPr>
            <a:spLocks noGrp="1"/>
          </p:cNvSpPr>
          <p:nvPr>
            <p:ph type="body" idx="1"/>
          </p:nvPr>
        </p:nvSpPr>
        <p:spPr bwMode="auto">
          <a:xfrm>
            <a:off x="843069" y="1915046"/>
            <a:ext cx="5177935" cy="93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chemeClr val="dk1"/>
              </a:buClr>
              <a:buSzPts val="2409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2008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7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606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606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606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606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606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606"/>
              <a:buNone/>
              <a:defRPr sz="1600" b="1"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39;p10"/>
          <p:cNvSpPr>
            <a:spLocks noGrp="1"/>
          </p:cNvSpPr>
          <p:nvPr>
            <p:ph type="body" idx="2"/>
          </p:nvPr>
        </p:nvSpPr>
        <p:spPr bwMode="auto">
          <a:xfrm>
            <a:off x="843069" y="2853582"/>
            <a:ext cx="5177935" cy="4197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40;p10"/>
          <p:cNvSpPr>
            <a:spLocks noGrp="1"/>
          </p:cNvSpPr>
          <p:nvPr>
            <p:ph type="body" idx="3"/>
          </p:nvPr>
        </p:nvSpPr>
        <p:spPr bwMode="auto">
          <a:xfrm>
            <a:off x="6196309" y="1915046"/>
            <a:ext cx="5203435" cy="93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chemeClr val="dk1"/>
              </a:buClr>
              <a:buSzPts val="2409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2008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7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606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606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606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606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606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606"/>
              <a:buNone/>
              <a:defRPr sz="1600" b="1"/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41;p10"/>
          <p:cNvSpPr>
            <a:spLocks noGrp="1"/>
          </p:cNvSpPr>
          <p:nvPr>
            <p:ph type="body" idx="4"/>
          </p:nvPr>
        </p:nvSpPr>
        <p:spPr bwMode="auto">
          <a:xfrm>
            <a:off x="6196309" y="2853582"/>
            <a:ext cx="5203435" cy="4197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" name="Google Shape;42;p10"/>
          <p:cNvSpPr>
            <a:spLocks noGrp="1"/>
          </p:cNvSpPr>
          <p:nvPr>
            <p:ph type="dt" idx="10"/>
          </p:nvPr>
        </p:nvSpPr>
        <p:spPr bwMode="auto">
          <a:xfrm>
            <a:off x="841474" y="7240649"/>
            <a:ext cx="2753916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0" name="Google Shape;43;p10"/>
          <p:cNvSpPr>
            <a:spLocks noGrp="1"/>
          </p:cNvSpPr>
          <p:nvPr>
            <p:ph type="ftr" idx="11"/>
          </p:nvPr>
        </p:nvSpPr>
        <p:spPr bwMode="auto">
          <a:xfrm>
            <a:off x="4054376" y="7240649"/>
            <a:ext cx="4130873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1" name="Google Shape;44;p10"/>
          <p:cNvSpPr>
            <a:spLocks noGrp="1"/>
          </p:cNvSpPr>
          <p:nvPr>
            <p:ph type="sldNum" idx="12"/>
          </p:nvPr>
        </p:nvSpPr>
        <p:spPr bwMode="auto">
          <a:xfrm>
            <a:off x="8644235" y="7240649"/>
            <a:ext cx="2753916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Только заголовок" type="titleOnly" userDrawn="1">
  <p:cSld name="TITLE_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46;p11"/>
          <p:cNvSpPr>
            <a:spLocks noGrp="1"/>
          </p:cNvSpPr>
          <p:nvPr>
            <p:ph type="title"/>
          </p:nvPr>
        </p:nvSpPr>
        <p:spPr bwMode="auto">
          <a:xfrm>
            <a:off x="841474" y="415922"/>
            <a:ext cx="10556677" cy="1509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47;p11"/>
          <p:cNvSpPr>
            <a:spLocks noGrp="1"/>
          </p:cNvSpPr>
          <p:nvPr>
            <p:ph type="dt" idx="10"/>
          </p:nvPr>
        </p:nvSpPr>
        <p:spPr bwMode="auto">
          <a:xfrm>
            <a:off x="841474" y="7240649"/>
            <a:ext cx="2753916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48;p11"/>
          <p:cNvSpPr>
            <a:spLocks noGrp="1"/>
          </p:cNvSpPr>
          <p:nvPr>
            <p:ph type="ftr" idx="11"/>
          </p:nvPr>
        </p:nvSpPr>
        <p:spPr bwMode="auto">
          <a:xfrm>
            <a:off x="4054376" y="7240649"/>
            <a:ext cx="4130873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49;p11"/>
          <p:cNvSpPr>
            <a:spLocks noGrp="1"/>
          </p:cNvSpPr>
          <p:nvPr>
            <p:ph type="sldNum" idx="12"/>
          </p:nvPr>
        </p:nvSpPr>
        <p:spPr bwMode="auto">
          <a:xfrm>
            <a:off x="8644235" y="7240649"/>
            <a:ext cx="2753916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Пустой слайд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51;p12"/>
          <p:cNvSpPr>
            <a:spLocks noGrp="1"/>
          </p:cNvSpPr>
          <p:nvPr>
            <p:ph type="dt" idx="10"/>
          </p:nvPr>
        </p:nvSpPr>
        <p:spPr bwMode="auto">
          <a:xfrm>
            <a:off x="841474" y="7240649"/>
            <a:ext cx="2753916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52;p12"/>
          <p:cNvSpPr>
            <a:spLocks noGrp="1"/>
          </p:cNvSpPr>
          <p:nvPr>
            <p:ph type="ftr" idx="11"/>
          </p:nvPr>
        </p:nvSpPr>
        <p:spPr bwMode="auto">
          <a:xfrm>
            <a:off x="4054376" y="7240649"/>
            <a:ext cx="4130873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53;p12"/>
          <p:cNvSpPr>
            <a:spLocks noGrp="1"/>
          </p:cNvSpPr>
          <p:nvPr>
            <p:ph type="sldNum" idx="12"/>
          </p:nvPr>
        </p:nvSpPr>
        <p:spPr bwMode="auto">
          <a:xfrm>
            <a:off x="8644235" y="7240649"/>
            <a:ext cx="2753916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Объект с подписью" type="objTx" userDrawn="1">
  <p:cSld name="OBJECT_WITH_CAPTION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55;p13"/>
          <p:cNvSpPr>
            <a:spLocks noGrp="1"/>
          </p:cNvSpPr>
          <p:nvPr>
            <p:ph type="title"/>
          </p:nvPr>
        </p:nvSpPr>
        <p:spPr bwMode="auto">
          <a:xfrm>
            <a:off x="843069" y="520806"/>
            <a:ext cx="3947596" cy="1822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12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56;p13"/>
          <p:cNvSpPr>
            <a:spLocks noGrp="1"/>
          </p:cNvSpPr>
          <p:nvPr>
            <p:ph type="body" idx="1"/>
          </p:nvPr>
        </p:nvSpPr>
        <p:spPr bwMode="auto">
          <a:xfrm>
            <a:off x="5203435" y="1124797"/>
            <a:ext cx="6196309" cy="5551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2561" algn="l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chemeClr val="dk1"/>
              </a:buClr>
              <a:buSzPts val="3212"/>
              <a:buChar char="•"/>
              <a:defRPr sz="3200"/>
            </a:lvl1pPr>
            <a:lvl2pPr marL="914400" lvl="1" indent="-407098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2811"/>
              <a:buChar char="•"/>
              <a:defRPr sz="2800"/>
            </a:lvl2pPr>
            <a:lvl3pPr marL="1371600" lvl="2" indent="-381571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2409"/>
              <a:buChar char="•"/>
              <a:defRPr sz="2400"/>
            </a:lvl3pPr>
            <a:lvl4pPr marL="1828800" lvl="3" indent="-356108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2008"/>
              <a:buChar char="•"/>
              <a:defRPr sz="2000"/>
            </a:lvl4pPr>
            <a:lvl5pPr marL="2286000" lvl="4" indent="-356107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2008"/>
              <a:buChar char="•"/>
              <a:defRPr sz="2000"/>
            </a:lvl5pPr>
            <a:lvl6pPr marL="2743200" lvl="5" indent="-356107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2008"/>
              <a:buChar char="•"/>
              <a:defRPr sz="2000"/>
            </a:lvl6pPr>
            <a:lvl7pPr marL="3200400" lvl="6" indent="-356107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2008"/>
              <a:buChar char="•"/>
              <a:defRPr sz="2000"/>
            </a:lvl7pPr>
            <a:lvl8pPr marL="3657600" lvl="7" indent="-356108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2008"/>
              <a:buChar char="•"/>
              <a:defRPr sz="2000"/>
            </a:lvl8pPr>
            <a:lvl9pPr marL="4114800" lvl="8" indent="-356108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2008"/>
              <a:buChar char="•"/>
              <a:defRPr sz="2000"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57;p13"/>
          <p:cNvSpPr>
            <a:spLocks noGrp="1"/>
          </p:cNvSpPr>
          <p:nvPr>
            <p:ph type="body" idx="2"/>
          </p:nvPr>
        </p:nvSpPr>
        <p:spPr bwMode="auto">
          <a:xfrm>
            <a:off x="843069" y="2343626"/>
            <a:ext cx="3947596" cy="4341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chemeClr val="dk1"/>
              </a:buClr>
              <a:buSzPts val="1606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405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205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004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004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004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004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004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004"/>
              <a:buNone/>
              <a:defRPr sz="1000"/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58;p13"/>
          <p:cNvSpPr>
            <a:spLocks noGrp="1"/>
          </p:cNvSpPr>
          <p:nvPr>
            <p:ph type="dt" idx="10"/>
          </p:nvPr>
        </p:nvSpPr>
        <p:spPr bwMode="auto">
          <a:xfrm>
            <a:off x="841474" y="7240649"/>
            <a:ext cx="2753916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59;p13"/>
          <p:cNvSpPr>
            <a:spLocks noGrp="1"/>
          </p:cNvSpPr>
          <p:nvPr>
            <p:ph type="ftr" idx="11"/>
          </p:nvPr>
        </p:nvSpPr>
        <p:spPr bwMode="auto">
          <a:xfrm>
            <a:off x="4054376" y="7240649"/>
            <a:ext cx="4130873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" name="Google Shape;60;p13"/>
          <p:cNvSpPr>
            <a:spLocks noGrp="1"/>
          </p:cNvSpPr>
          <p:nvPr>
            <p:ph type="sldNum" idx="12"/>
          </p:nvPr>
        </p:nvSpPr>
        <p:spPr bwMode="auto">
          <a:xfrm>
            <a:off x="8644235" y="7240649"/>
            <a:ext cx="2753916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Рисунок с подписью" type="picTx" userDrawn="1">
  <p:cSld name="PICTURE_WITH_CAPTION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62;p14"/>
          <p:cNvSpPr>
            <a:spLocks noGrp="1"/>
          </p:cNvSpPr>
          <p:nvPr>
            <p:ph type="title"/>
          </p:nvPr>
        </p:nvSpPr>
        <p:spPr bwMode="auto">
          <a:xfrm>
            <a:off x="843069" y="520806"/>
            <a:ext cx="3947596" cy="1822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12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63;p14"/>
          <p:cNvSpPr>
            <a:spLocks noGrp="1"/>
          </p:cNvSpPr>
          <p:nvPr>
            <p:ph type="pic" idx="2"/>
          </p:nvPr>
        </p:nvSpPr>
        <p:spPr bwMode="auto">
          <a:xfrm>
            <a:off x="5203435" y="1124797"/>
            <a:ext cx="6196309" cy="5551646"/>
          </a:xfrm>
          <a:prstGeom prst="rect">
            <a:avLst/>
          </a:prstGeom>
          <a:noFill/>
          <a:ln>
            <a:noFill/>
          </a:ln>
        </p:spPr>
      </p:sp>
      <p:sp>
        <p:nvSpPr>
          <p:cNvPr id="6" name="Google Shape;64;p14"/>
          <p:cNvSpPr>
            <a:spLocks noGrp="1"/>
          </p:cNvSpPr>
          <p:nvPr>
            <p:ph type="body" idx="1"/>
          </p:nvPr>
        </p:nvSpPr>
        <p:spPr bwMode="auto">
          <a:xfrm>
            <a:off x="843069" y="2343626"/>
            <a:ext cx="3947596" cy="4341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chemeClr val="dk1"/>
              </a:buClr>
              <a:buSzPts val="1606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405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205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004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004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004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004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004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004"/>
              <a:buNone/>
              <a:defRPr sz="1000"/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65;p14"/>
          <p:cNvSpPr>
            <a:spLocks noGrp="1"/>
          </p:cNvSpPr>
          <p:nvPr>
            <p:ph type="dt" idx="10"/>
          </p:nvPr>
        </p:nvSpPr>
        <p:spPr bwMode="auto">
          <a:xfrm>
            <a:off x="841474" y="7240649"/>
            <a:ext cx="2753916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66;p14"/>
          <p:cNvSpPr>
            <a:spLocks noGrp="1"/>
          </p:cNvSpPr>
          <p:nvPr>
            <p:ph type="ftr" idx="11"/>
          </p:nvPr>
        </p:nvSpPr>
        <p:spPr bwMode="auto">
          <a:xfrm>
            <a:off x="4054376" y="7240649"/>
            <a:ext cx="4130873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" name="Google Shape;67;p14"/>
          <p:cNvSpPr>
            <a:spLocks noGrp="1"/>
          </p:cNvSpPr>
          <p:nvPr>
            <p:ph type="sldNum" idx="12"/>
          </p:nvPr>
        </p:nvSpPr>
        <p:spPr bwMode="auto">
          <a:xfrm>
            <a:off x="8644235" y="7240649"/>
            <a:ext cx="2753916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Заголовок и вертикальный текст" type="vertTx" userDrawn="1">
  <p:cSld name="VERTICAL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69;p15"/>
          <p:cNvSpPr>
            <a:spLocks noGrp="1"/>
          </p:cNvSpPr>
          <p:nvPr>
            <p:ph type="title"/>
          </p:nvPr>
        </p:nvSpPr>
        <p:spPr bwMode="auto">
          <a:xfrm>
            <a:off x="841474" y="415922"/>
            <a:ext cx="10556677" cy="1509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70;p15"/>
          <p:cNvSpPr>
            <a:spLocks noGrp="1"/>
          </p:cNvSpPr>
          <p:nvPr>
            <p:ph type="body" idx="1"/>
          </p:nvPr>
        </p:nvSpPr>
        <p:spPr bwMode="auto">
          <a:xfrm rot="5400000">
            <a:off x="3641464" y="-720383"/>
            <a:ext cx="4956698" cy="10556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71;p15"/>
          <p:cNvSpPr>
            <a:spLocks noGrp="1"/>
          </p:cNvSpPr>
          <p:nvPr>
            <p:ph type="dt" idx="10"/>
          </p:nvPr>
        </p:nvSpPr>
        <p:spPr bwMode="auto">
          <a:xfrm>
            <a:off x="841474" y="7240649"/>
            <a:ext cx="2753916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72;p15"/>
          <p:cNvSpPr>
            <a:spLocks noGrp="1"/>
          </p:cNvSpPr>
          <p:nvPr>
            <p:ph type="ftr" idx="11"/>
          </p:nvPr>
        </p:nvSpPr>
        <p:spPr bwMode="auto">
          <a:xfrm>
            <a:off x="4054376" y="7240649"/>
            <a:ext cx="4130873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73;p15"/>
          <p:cNvSpPr>
            <a:spLocks noGrp="1"/>
          </p:cNvSpPr>
          <p:nvPr>
            <p:ph type="sldNum" idx="12"/>
          </p:nvPr>
        </p:nvSpPr>
        <p:spPr bwMode="auto">
          <a:xfrm>
            <a:off x="8644235" y="7240649"/>
            <a:ext cx="2753916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Вертикальный заголовок и текст" type="vertTitleAndTx" userDrawn="1">
  <p:cSld name="VERTICAL_TITLE_AND_VERTICAL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75;p16"/>
          <p:cNvSpPr>
            <a:spLocks noGrp="1"/>
          </p:cNvSpPr>
          <p:nvPr>
            <p:ph type="title"/>
          </p:nvPr>
        </p:nvSpPr>
        <p:spPr bwMode="auto">
          <a:xfrm rot="5400000">
            <a:off x="6768375" y="2406529"/>
            <a:ext cx="6620383" cy="2639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76;p16"/>
          <p:cNvSpPr>
            <a:spLocks noGrp="1"/>
          </p:cNvSpPr>
          <p:nvPr>
            <p:ph type="body" idx="1"/>
          </p:nvPr>
        </p:nvSpPr>
        <p:spPr bwMode="auto">
          <a:xfrm rot="5400000">
            <a:off x="1413539" y="-156142"/>
            <a:ext cx="6620383" cy="7764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77;p16"/>
          <p:cNvSpPr>
            <a:spLocks noGrp="1"/>
          </p:cNvSpPr>
          <p:nvPr>
            <p:ph type="dt" idx="10"/>
          </p:nvPr>
        </p:nvSpPr>
        <p:spPr bwMode="auto">
          <a:xfrm>
            <a:off x="841474" y="7240649"/>
            <a:ext cx="2753916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78;p16"/>
          <p:cNvSpPr>
            <a:spLocks noGrp="1"/>
          </p:cNvSpPr>
          <p:nvPr>
            <p:ph type="ftr" idx="11"/>
          </p:nvPr>
        </p:nvSpPr>
        <p:spPr bwMode="auto">
          <a:xfrm>
            <a:off x="4054376" y="7240649"/>
            <a:ext cx="4130873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79;p16"/>
          <p:cNvSpPr>
            <a:spLocks noGrp="1"/>
          </p:cNvSpPr>
          <p:nvPr>
            <p:ph type="sldNum" idx="12"/>
          </p:nvPr>
        </p:nvSpPr>
        <p:spPr bwMode="auto">
          <a:xfrm>
            <a:off x="8644235" y="7240649"/>
            <a:ext cx="2753916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0">
            <a:alphaModFix amt="78000"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6;p5"/>
          <p:cNvSpPr>
            <a:spLocks noGrp="1"/>
          </p:cNvSpPr>
          <p:nvPr>
            <p:ph type="title"/>
          </p:nvPr>
        </p:nvSpPr>
        <p:spPr bwMode="auto">
          <a:xfrm>
            <a:off x="841474" y="415922"/>
            <a:ext cx="10556677" cy="1509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17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7;p5"/>
          <p:cNvSpPr>
            <a:spLocks noGrp="1"/>
          </p:cNvSpPr>
          <p:nvPr>
            <p:ph type="body" idx="1"/>
          </p:nvPr>
        </p:nvSpPr>
        <p:spPr bwMode="auto">
          <a:xfrm>
            <a:off x="841474" y="2079607"/>
            <a:ext cx="10556677" cy="4956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7098" algn="l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chemeClr val="dk1"/>
              </a:buClr>
              <a:buSzPts val="2811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914400" marR="0" lvl="1" indent="-381571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2409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356108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2008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343344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7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343344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7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343344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7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343344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7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343344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7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343344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7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8;p5"/>
          <p:cNvSpPr>
            <a:spLocks noGrp="1"/>
          </p:cNvSpPr>
          <p:nvPr>
            <p:ph type="dt" idx="10"/>
          </p:nvPr>
        </p:nvSpPr>
        <p:spPr bwMode="auto">
          <a:xfrm>
            <a:off x="841474" y="7240649"/>
            <a:ext cx="2753916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9;p5"/>
          <p:cNvSpPr>
            <a:spLocks noGrp="1"/>
          </p:cNvSpPr>
          <p:nvPr>
            <p:ph type="ftr" idx="11"/>
          </p:nvPr>
        </p:nvSpPr>
        <p:spPr bwMode="auto">
          <a:xfrm>
            <a:off x="4054376" y="7240649"/>
            <a:ext cx="4130873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10;p5"/>
          <p:cNvSpPr>
            <a:spLocks noGrp="1"/>
          </p:cNvSpPr>
          <p:nvPr>
            <p:ph type="sldNum" idx="12"/>
          </p:nvPr>
        </p:nvSpPr>
        <p:spPr bwMode="auto">
          <a:xfrm>
            <a:off x="8644235" y="7240649"/>
            <a:ext cx="2753916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86;g1bc6e687a7d_0_0"/>
          <p:cNvSpPr/>
          <p:nvPr/>
        </p:nvSpPr>
        <p:spPr bwMode="auto">
          <a:xfrm>
            <a:off x="979758" y="2357459"/>
            <a:ext cx="9754206" cy="2004647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84473" tIns="42225" rIns="84473" bIns="42225" anchor="ctr" anchorCtr="0">
            <a:noAutofit/>
          </a:bodyPr>
          <a:lstStyle/>
          <a:p>
            <a:pPr algn="ctr" defTabSz="844896">
              <a:buSzPts val="1895"/>
              <a:defRPr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" name="Google Shape;87;g1bc6e687a7d_0_0"/>
          <p:cNvSpPr/>
          <p:nvPr/>
        </p:nvSpPr>
        <p:spPr bwMode="auto">
          <a:xfrm>
            <a:off x="1105072" y="6844520"/>
            <a:ext cx="9920172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473" tIns="42225" rIns="84473" bIns="42225" anchor="t" anchorCtr="0">
            <a:noAutofit/>
          </a:bodyPr>
          <a:lstStyle/>
          <a:p>
            <a:pPr algn="ctr" defTabSz="844896">
              <a:lnSpc>
                <a:spcPct val="114999"/>
              </a:lnSpc>
              <a:spcBef>
                <a:spcPts val="1108"/>
              </a:spcBef>
              <a:buSzPts val="1100"/>
              <a:defRPr/>
            </a:pPr>
            <a:r>
              <a:rPr lang="kk-KZ" sz="1800" b="1">
                <a:solidFill>
                  <a:srgbClr val="002060"/>
                </a:solidFill>
              </a:rPr>
              <a:t>2023 </a:t>
            </a:r>
            <a:endParaRPr sz="1700" b="1">
              <a:solidFill>
                <a:srgbClr val="002060"/>
              </a:solidFill>
            </a:endParaRPr>
          </a:p>
        </p:txBody>
      </p:sp>
      <p:pic>
        <p:nvPicPr>
          <p:cNvPr id="7" name="Google Shape;187;g1bf661cb28c_1_88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2429996" y="4304135"/>
            <a:ext cx="7270323" cy="261422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1"/>
          <p:cNvSpPr/>
          <p:nvPr/>
        </p:nvSpPr>
        <p:spPr bwMode="auto">
          <a:xfrm>
            <a:off x="1244559" y="2433836"/>
            <a:ext cx="9294464" cy="1143620"/>
          </a:xfrm>
          <a:prstGeom prst="rect">
            <a:avLst/>
          </a:prstGeom>
        </p:spPr>
        <p:txBody>
          <a:bodyPr wrap="square" lIns="96241" tIns="48120" rIns="96241" bIns="48120">
            <a:spAutoFit/>
          </a:bodyPr>
          <a:lstStyle/>
          <a:p>
            <a:pPr algn="ctr">
              <a:defRPr/>
            </a:pPr>
            <a:r>
              <a:rPr lang="ru-RU" sz="3400" b="1" dirty="0">
                <a:solidFill>
                  <a:srgbClr val="002060"/>
                </a:solidFill>
                <a:latin typeface="+mj-lt"/>
              </a:rPr>
              <a:t>АЛГОРИТМЫ</a:t>
            </a:r>
            <a:endParaRPr dirty="0"/>
          </a:p>
          <a:p>
            <a:pPr algn="ctr">
              <a:defRPr/>
            </a:pPr>
            <a:endParaRPr lang="ru-RU" sz="2000" b="1" dirty="0">
              <a:solidFill>
                <a:srgbClr val="002060"/>
              </a:solidFill>
              <a:latin typeface="+mj-lt"/>
            </a:endParaRP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latin typeface="+mj-lt"/>
              </a:rPr>
              <a:t> РЕАГИРОВАНИЯ </a:t>
            </a:r>
            <a:r>
              <a:rPr lang="ru-RU" dirty="0" smtClean="0">
                <a:solidFill>
                  <a:srgbClr val="002060"/>
                </a:solidFill>
                <a:latin typeface="+mj-lt"/>
              </a:rPr>
              <a:t>НА СЛУЧАИ </a:t>
            </a:r>
            <a:r>
              <a:rPr lang="ru-RU" dirty="0">
                <a:solidFill>
                  <a:srgbClr val="002060"/>
                </a:solidFill>
                <a:latin typeface="+mj-lt"/>
              </a:rPr>
              <a:t>ЧРЕЗВЫЧАЙНОГО ПРОИСШЕСТВИЯ И ЧРЕЗВЫЧАЙНОЙ СИТУАЦИИ</a:t>
            </a:r>
          </a:p>
        </p:txBody>
      </p:sp>
      <p:sp>
        <p:nvSpPr>
          <p:cNvPr id="9" name="Номер слайда 2"/>
          <p:cNvSpPr>
            <a:spLocks noGrp="1"/>
          </p:cNvSpPr>
          <p:nvPr>
            <p:ph type="sldNum" idx="12"/>
          </p:nvPr>
        </p:nvSpPr>
        <p:spPr bwMode="auto"/>
        <p:txBody>
          <a:bodyPr/>
          <a:lstStyle/>
          <a:p>
            <a:pPr defTabSz="844896">
              <a:defRPr/>
            </a:pPr>
            <a:fld id="{00000000-1234-1234-1234-123412341234}" type="slidenum">
              <a:rPr lang="en-US"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732;g1bc6e687a7d_0_1800"/>
          <p:cNvSpPr/>
          <p:nvPr/>
        </p:nvSpPr>
        <p:spPr bwMode="auto">
          <a:xfrm>
            <a:off x="0" y="1300032"/>
            <a:ext cx="12239700" cy="5232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Google Shape;733;g1bc6e687a7d_0_1800"/>
          <p:cNvSpPr/>
          <p:nvPr/>
        </p:nvSpPr>
        <p:spPr bwMode="auto">
          <a:xfrm>
            <a:off x="885144" y="1396075"/>
            <a:ext cx="102705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0215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b="1">
                <a:solidFill>
                  <a:srgbClr val="002060"/>
                </a:solidFill>
              </a:rPr>
              <a:t>Действия лиц, обеспечивающих безопасность организации образования:</a:t>
            </a:r>
            <a:endParaRPr sz="16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6" name="Google Shape;734;g1bc6e687a7d_0_1800"/>
          <p:cNvSpPr/>
          <p:nvPr/>
        </p:nvSpPr>
        <p:spPr bwMode="auto">
          <a:xfrm>
            <a:off x="3151675" y="1950813"/>
            <a:ext cx="7376400" cy="8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500" b="1">
                <a:solidFill>
                  <a:schemeClr val="dk1"/>
                </a:solidFill>
              </a:rPr>
              <a:t>немедленно сообщить руководству, а также по телефону в государственную противопожарную службу (далее - ГПС) по номеру 101 или единую дежурно-диспетчерскую службу 112, назвав адрес и номер объекта, место возникновения пожара, свою фамилию и должность</a:t>
            </a:r>
            <a:endParaRPr sz="1500" b="1" i="0" u="none" strike="noStrike" cap="none">
              <a:solidFill>
                <a:schemeClr val="dk1"/>
              </a:solidFill>
            </a:endParaRPr>
          </a:p>
        </p:txBody>
      </p:sp>
      <p:sp>
        <p:nvSpPr>
          <p:cNvPr id="7" name="Google Shape;735;g1bc6e687a7d_0_1800"/>
          <p:cNvSpPr/>
          <p:nvPr/>
        </p:nvSpPr>
        <p:spPr bwMode="auto">
          <a:xfrm>
            <a:off x="3294377" y="3132309"/>
            <a:ext cx="7522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500">
                <a:solidFill>
                  <a:srgbClr val="2F5496"/>
                </a:solidFill>
              </a:rPr>
              <a:t>задействовать системы оповещения объекта и проинформировать о возникновении возгорания</a:t>
            </a:r>
            <a:endParaRPr sz="1500" b="0" i="0" u="none" strike="noStrike" cap="none">
              <a:solidFill>
                <a:srgbClr val="2F5496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8" name="Google Shape;736;g1bc6e687a7d_0_1800"/>
          <p:cNvSpPr/>
          <p:nvPr/>
        </p:nvSpPr>
        <p:spPr bwMode="auto">
          <a:xfrm>
            <a:off x="138025" y="92425"/>
            <a:ext cx="12101700" cy="9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>
              <a:lnSpc>
                <a:spcPct val="114999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  <a:defRPr/>
            </a:pPr>
            <a:r>
              <a:rPr lang="en-US" sz="1600" b="1">
                <a:solidFill>
                  <a:srgbClr val="002060"/>
                </a:solidFill>
              </a:rPr>
              <a:t>АЛГОРИТМ </a:t>
            </a:r>
            <a:br>
              <a:rPr lang="en-US" sz="1600" b="1">
                <a:solidFill>
                  <a:srgbClr val="002060"/>
                </a:solidFill>
              </a:rPr>
            </a:br>
            <a:r>
              <a:rPr lang="en-US" sz="1600" b="1">
                <a:solidFill>
                  <a:srgbClr val="002060"/>
                </a:solidFill>
              </a:rPr>
              <a:t>ДЕЙСТВИЙ СОТРУДНИКОВ, ОБУЧАЮЩИХСЯ И ВОСПИТАННИКОВ ОРГАНИЗАЦИЙ ОБРАЗОВАНИЯ </a:t>
            </a:r>
            <a:br>
              <a:rPr lang="en-US" sz="1600" b="1">
                <a:solidFill>
                  <a:srgbClr val="002060"/>
                </a:solidFill>
              </a:rPr>
            </a:br>
            <a:r>
              <a:rPr lang="en-US" sz="1600" b="1">
                <a:solidFill>
                  <a:srgbClr val="002060"/>
                </a:solidFill>
              </a:rPr>
              <a:t>ПРИ ВОЗНИКНОВЕНИИ ЧРЕЗВЫЧАЙНЫХ СИТУАЦИЙ ТЕХНОГЕННОГО ХАРАКТЕРА</a:t>
            </a:r>
            <a:endParaRPr sz="1600" b="1">
              <a:solidFill>
                <a:srgbClr val="002060"/>
              </a:solidFill>
            </a:endParaRPr>
          </a:p>
        </p:txBody>
      </p:sp>
      <p:sp>
        <p:nvSpPr>
          <p:cNvPr id="9" name="Google Shape;737;g1bc6e687a7d_0_1800"/>
          <p:cNvSpPr/>
          <p:nvPr/>
        </p:nvSpPr>
        <p:spPr bwMode="auto">
          <a:xfrm>
            <a:off x="3151675" y="3864927"/>
            <a:ext cx="7376400" cy="8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500" b="1">
                <a:solidFill>
                  <a:schemeClr val="dk1"/>
                </a:solidFill>
              </a:rPr>
              <a:t>начать своевременную эвакуацию людей с объекта, проверив наличие лиц в каждой части объекта</a:t>
            </a:r>
            <a:endParaRPr sz="1500" b="1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0" name="Google Shape;738;g1bc6e687a7d_0_1800"/>
          <p:cNvSpPr/>
          <p:nvPr/>
        </p:nvSpPr>
        <p:spPr bwMode="auto">
          <a:xfrm>
            <a:off x="3294377" y="4651411"/>
            <a:ext cx="7522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500">
                <a:solidFill>
                  <a:srgbClr val="2F5496"/>
                </a:solidFill>
              </a:rPr>
              <a:t>принять меры по локализации и тушению пожара первичными средствами пожаротушения</a:t>
            </a:r>
            <a:endParaRPr sz="1500" b="0" i="0" u="none" strike="noStrike" cap="none">
              <a:solidFill>
                <a:srgbClr val="2F5496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" name="Google Shape;739;g1bc6e687a7d_0_1800"/>
          <p:cNvSpPr/>
          <p:nvPr/>
        </p:nvSpPr>
        <p:spPr bwMode="auto">
          <a:xfrm>
            <a:off x="3151675" y="5234238"/>
            <a:ext cx="73764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500" b="1">
                <a:solidFill>
                  <a:schemeClr val="dk1"/>
                </a:solidFill>
              </a:rPr>
              <a:t>оказать первую помощь пострадавшим по мере возможности</a:t>
            </a:r>
            <a:endParaRPr sz="1500" b="1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2" name="Google Shape;740;g1bc6e687a7d_0_1800"/>
          <p:cNvSpPr/>
          <p:nvPr/>
        </p:nvSpPr>
        <p:spPr bwMode="auto">
          <a:xfrm>
            <a:off x="3294375" y="5747388"/>
            <a:ext cx="75225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500">
                <a:solidFill>
                  <a:srgbClr val="2F5496"/>
                </a:solidFill>
              </a:rPr>
              <a:t>организовать встречу пожарных и спасателей, показать им места подъезда к объекту, размещение люков пожарных гидрантов, план эвакуации и место возгорания на плане</a:t>
            </a:r>
            <a:endParaRPr sz="1500" b="0" i="0" u="none" strike="noStrike" cap="none">
              <a:solidFill>
                <a:srgbClr val="2F5496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3" name="Google Shape;741;g1bc6e687a7d_0_1800"/>
          <p:cNvSpPr/>
          <p:nvPr/>
        </p:nvSpPr>
        <p:spPr bwMode="auto">
          <a:xfrm>
            <a:off x="3151675" y="6587225"/>
            <a:ext cx="7376400" cy="8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500" b="1">
                <a:solidFill>
                  <a:schemeClr val="dk1"/>
                </a:solidFill>
              </a:rPr>
              <a:t>после приезда пожарных необходимо оцепить территорию до прибытия сотрудников органов внутренних дел и запретить вход на нее лицам, не задействованным в тушении</a:t>
            </a:r>
            <a:endParaRPr sz="1500" b="1" i="0" u="none" strike="noStrike" cap="none">
              <a:solidFill>
                <a:schemeClr val="dk1"/>
              </a:solidFill>
            </a:endParaRPr>
          </a:p>
        </p:txBody>
      </p:sp>
      <p:pic>
        <p:nvPicPr>
          <p:cNvPr id="14" name="Google Shape;742;g1bc6e687a7d_0_1800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1687455" y="1932274"/>
            <a:ext cx="1098110" cy="1053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743;g1bc6e687a7d_0_1800"/>
          <p:cNvPicPr/>
          <p:nvPr/>
        </p:nvPicPr>
        <p:blipFill>
          <a:blip r:embed="rId3">
            <a:alphaModFix/>
          </a:blip>
          <a:stretch/>
        </p:blipFill>
        <p:spPr bwMode="auto">
          <a:xfrm flipH="1">
            <a:off x="1508649" y="3611266"/>
            <a:ext cx="1303327" cy="8304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Google Shape;744;g1bc6e687a7d_0_1800"/>
          <p:cNvCxnSpPr>
            <a:cxnSpLocks/>
          </p:cNvCxnSpPr>
          <p:nvPr/>
        </p:nvCxnSpPr>
        <p:spPr bwMode="auto">
          <a:xfrm>
            <a:off x="2236503" y="3081406"/>
            <a:ext cx="0" cy="505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17" name="Google Shape;745;g1bc6e687a7d_0_1800"/>
          <p:cNvPicPr/>
          <p:nvPr/>
        </p:nvPicPr>
        <p:blipFill>
          <a:blip r:embed="rId4">
            <a:alphaModFix/>
          </a:blip>
          <a:stretch/>
        </p:blipFill>
        <p:spPr bwMode="auto">
          <a:xfrm flipH="1">
            <a:off x="1687454" y="4886523"/>
            <a:ext cx="1184151" cy="7024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" name="Google Shape;746;g1bc6e687a7d_0_1800"/>
          <p:cNvCxnSpPr>
            <a:cxnSpLocks/>
          </p:cNvCxnSpPr>
          <p:nvPr/>
        </p:nvCxnSpPr>
        <p:spPr bwMode="auto">
          <a:xfrm>
            <a:off x="2236503" y="4499003"/>
            <a:ext cx="0" cy="505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9" name="Google Shape;747;g1bc6e687a7d_0_1800"/>
          <p:cNvCxnSpPr>
            <a:cxnSpLocks/>
          </p:cNvCxnSpPr>
          <p:nvPr/>
        </p:nvCxnSpPr>
        <p:spPr bwMode="auto">
          <a:xfrm>
            <a:off x="2236503" y="5646279"/>
            <a:ext cx="0" cy="505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20" name="Google Shape;748;g1bc6e687a7d_0_1800"/>
          <p:cNvPicPr/>
          <p:nvPr/>
        </p:nvPicPr>
        <p:blipFill>
          <a:blip r:embed="rId5">
            <a:alphaModFix/>
          </a:blip>
          <a:stretch/>
        </p:blipFill>
        <p:spPr bwMode="auto">
          <a:xfrm>
            <a:off x="1422760" y="6285575"/>
            <a:ext cx="1627471" cy="9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749;g1bc6e687a7d_0_1800"/>
          <p:cNvSpPr/>
          <p:nvPr/>
        </p:nvSpPr>
        <p:spPr bwMode="auto">
          <a:xfrm>
            <a:off x="1949375" y="1030896"/>
            <a:ext cx="8380200" cy="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b="1">
                <a:solidFill>
                  <a:schemeClr val="dk1"/>
                </a:solidFill>
              </a:rPr>
              <a:t>Возникновение пожара (взрыва)</a:t>
            </a: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84;g1bc6e687a7d_0_0"/>
          <p:cNvSpPr/>
          <p:nvPr/>
        </p:nvSpPr>
        <p:spPr bwMode="auto">
          <a:xfrm>
            <a:off x="0" y="2552475"/>
            <a:ext cx="12239700" cy="28941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Google Shape;85;g1bc6e687a7d_0_0"/>
          <p:cNvSpPr/>
          <p:nvPr/>
        </p:nvSpPr>
        <p:spPr bwMode="auto">
          <a:xfrm>
            <a:off x="208100" y="4634375"/>
            <a:ext cx="11756100" cy="57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" name="Google Shape;86;g1bc6e687a7d_0_0"/>
          <p:cNvSpPr/>
          <p:nvPr/>
        </p:nvSpPr>
        <p:spPr bwMode="auto">
          <a:xfrm>
            <a:off x="208100" y="3906298"/>
            <a:ext cx="11756100" cy="57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grpSp>
        <p:nvGrpSpPr>
          <p:cNvPr id="7" name="Google Shape;87;g1bc6e687a7d_0_0"/>
          <p:cNvGrpSpPr/>
          <p:nvPr/>
        </p:nvGrpSpPr>
        <p:grpSpPr bwMode="auto">
          <a:xfrm>
            <a:off x="193790" y="3596149"/>
            <a:ext cx="588055" cy="882852"/>
            <a:chOff x="10278625" y="4626425"/>
            <a:chExt cx="908474" cy="1363900"/>
          </a:xfrm>
        </p:grpSpPr>
        <p:pic>
          <p:nvPicPr>
            <p:cNvPr id="8" name="Google Shape;88;g1bc6e687a7d_0_0"/>
            <p:cNvPicPr/>
            <p:nvPr/>
          </p:nvPicPr>
          <p:blipFill>
            <a:blip r:embed="rId2">
              <a:alphaModFix/>
            </a:blip>
            <a:srcRect l="-3904" r="55276" b="52812"/>
            <a:stretch/>
          </p:blipFill>
          <p:spPr bwMode="auto">
            <a:xfrm>
              <a:off x="10278625" y="4813121"/>
              <a:ext cx="908474" cy="11772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Google Shape;89;g1bc6e687a7d_0_0"/>
            <p:cNvSpPr/>
            <p:nvPr/>
          </p:nvSpPr>
          <p:spPr bwMode="auto">
            <a:xfrm>
              <a:off x="10317375" y="4626425"/>
              <a:ext cx="408300" cy="58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</p:grpSp>
      <p:sp>
        <p:nvSpPr>
          <p:cNvPr id="10" name="Google Shape;90;g1bc6e687a7d_0_0"/>
          <p:cNvSpPr/>
          <p:nvPr/>
        </p:nvSpPr>
        <p:spPr bwMode="auto">
          <a:xfrm>
            <a:off x="901306" y="100105"/>
            <a:ext cx="105639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>
              <a:lnSpc>
                <a:spcPct val="114999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  <a:defRPr/>
            </a:pPr>
            <a:r>
              <a:rPr lang="en-US" sz="1600" b="1">
                <a:solidFill>
                  <a:srgbClr val="002060"/>
                </a:solidFill>
              </a:rPr>
              <a:t>АЛГОРИТМ</a:t>
            </a:r>
            <a:br>
              <a:rPr lang="en-US" sz="1600" b="1">
                <a:solidFill>
                  <a:srgbClr val="002060"/>
                </a:solidFill>
              </a:rPr>
            </a:br>
            <a:r>
              <a:rPr lang="en-US" sz="1600" b="1">
                <a:solidFill>
                  <a:srgbClr val="002060"/>
                </a:solidFill>
              </a:rPr>
              <a:t>действий при обнаружении подозрительного предмета</a:t>
            </a:r>
            <a:endParaRPr sz="1600" b="1">
              <a:solidFill>
                <a:srgbClr val="002060"/>
              </a:solidFill>
            </a:endParaRPr>
          </a:p>
        </p:txBody>
      </p:sp>
      <p:sp>
        <p:nvSpPr>
          <p:cNvPr id="11" name="Google Shape;91;g1bc6e687a7d_0_0"/>
          <p:cNvSpPr/>
          <p:nvPr/>
        </p:nvSpPr>
        <p:spPr bwMode="auto">
          <a:xfrm>
            <a:off x="208100" y="2976000"/>
            <a:ext cx="11756100" cy="792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2" name="Google Shape;92;g1bc6e687a7d_0_0"/>
          <p:cNvSpPr/>
          <p:nvPr/>
        </p:nvSpPr>
        <p:spPr bwMode="auto">
          <a:xfrm>
            <a:off x="1493838" y="926425"/>
            <a:ext cx="9875700" cy="880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b="1">
                <a:solidFill>
                  <a:schemeClr val="dk1"/>
                </a:solidFill>
              </a:rPr>
              <a:t>Под подозрительным предметом понимаются бесхозная сумка, пакет, ящик, коробка, игрушка с торчащими проводами, издающая подозрительные звуки (щелчки, тикание) </a:t>
            </a:r>
            <a:br>
              <a:rPr lang="en-US" sz="1600" b="1">
                <a:solidFill>
                  <a:schemeClr val="dk1"/>
                </a:solidFill>
              </a:rPr>
            </a:br>
            <a:r>
              <a:rPr lang="en-US" sz="1600" b="1">
                <a:solidFill>
                  <a:schemeClr val="dk1"/>
                </a:solidFill>
              </a:rPr>
              <a:t>и необычные запахи (миндаля, хлора, аммиака).</a:t>
            </a: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3" name="Google Shape;93;g1bc6e687a7d_0_0"/>
          <p:cNvSpPr/>
          <p:nvPr/>
        </p:nvSpPr>
        <p:spPr bwMode="auto">
          <a:xfrm>
            <a:off x="1860474" y="3102025"/>
            <a:ext cx="10037400" cy="5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>
                <a:solidFill>
                  <a:schemeClr val="dk1"/>
                </a:solidFill>
              </a:rPr>
              <a:t>незамедлительно сообщают об этом на канал «102» органов внутренних дел или единую дежурно-диспетчерскую службу «112» (в случае, если это воспитанник или обучающийся, то воспитателю или классному руководителю)</a:t>
            </a:r>
            <a:endParaRPr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4" name="Google Shape;94;g1bc6e687a7d_0_0"/>
          <p:cNvSpPr/>
          <p:nvPr/>
        </p:nvSpPr>
        <p:spPr bwMode="auto">
          <a:xfrm>
            <a:off x="1679898" y="4014163"/>
            <a:ext cx="9881700" cy="3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>
                <a:solidFill>
                  <a:schemeClr val="dk1"/>
                </a:solidFill>
              </a:rPr>
              <a:t>до прибытия сил экстренного реагирования находятся на безопасном расстоянии от предмета</a:t>
            </a:r>
            <a:endParaRPr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5" name="Google Shape;95;g1bc6e687a7d_0_0"/>
          <p:cNvSpPr/>
          <p:nvPr/>
        </p:nvSpPr>
        <p:spPr bwMode="auto">
          <a:xfrm>
            <a:off x="1679898" y="4793858"/>
            <a:ext cx="9701100" cy="2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>
                <a:solidFill>
                  <a:schemeClr val="dk1"/>
                </a:solidFill>
              </a:rPr>
              <a:t>быть готовым дать показания, касающиеся случившегося.</a:t>
            </a:r>
            <a:endParaRPr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6" name="Google Shape;96;g1bc6e687a7d_0_0"/>
          <p:cNvSpPr/>
          <p:nvPr/>
        </p:nvSpPr>
        <p:spPr bwMode="auto">
          <a:xfrm>
            <a:off x="2235441" y="2628687"/>
            <a:ext cx="7906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pPr>
            <a:r>
              <a:rPr lang="en-US" sz="1700" b="1" i="1">
                <a:solidFill>
                  <a:schemeClr val="dk1"/>
                </a:solidFill>
              </a:rPr>
              <a:t>Лица, обнаружившие опасный или подозрительный предмет</a:t>
            </a:r>
            <a:endParaRPr sz="1700" b="1" i="1">
              <a:solidFill>
                <a:schemeClr val="dk1"/>
              </a:solidFill>
            </a:endParaRPr>
          </a:p>
        </p:txBody>
      </p:sp>
      <p:pic>
        <p:nvPicPr>
          <p:cNvPr id="17" name="Google Shape;97;g1bc6e687a7d_0_0"/>
          <p:cNvPicPr/>
          <p:nvPr/>
        </p:nvPicPr>
        <p:blipFill>
          <a:blip r:embed="rId2">
            <a:alphaModFix/>
          </a:blip>
          <a:srcRect l="43374" t="28581" b="44434"/>
          <a:stretch/>
        </p:blipFill>
        <p:spPr bwMode="auto">
          <a:xfrm>
            <a:off x="-123" y="562437"/>
            <a:ext cx="1630096" cy="103732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98;g1bc6e687a7d_0_0"/>
          <p:cNvSpPr/>
          <p:nvPr/>
        </p:nvSpPr>
        <p:spPr bwMode="auto">
          <a:xfrm>
            <a:off x="289325" y="1820125"/>
            <a:ext cx="10563900" cy="5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>
                <a:solidFill>
                  <a:schemeClr val="dk1"/>
                </a:solidFill>
              </a:rPr>
              <a:t>Данный предмет может оказаться взрывным устройством, или начиненным отравляющими химическими веществами (ОХВ), биологическими агентами (возбудителями опасных инфекций, типа сибирской язвы, натуральной оспы, туляремии) пакетом.</a:t>
            </a:r>
            <a:endParaRPr i="0" u="none" strike="noStrike" cap="none">
              <a:solidFill>
                <a:schemeClr val="dk1"/>
              </a:solidFill>
            </a:endParaRPr>
          </a:p>
        </p:txBody>
      </p:sp>
      <p:pic>
        <p:nvPicPr>
          <p:cNvPr id="19" name="Google Shape;99;g1bc6e687a7d_0_0"/>
          <p:cNvPicPr/>
          <p:nvPr/>
        </p:nvPicPr>
        <p:blipFill>
          <a:blip r:embed="rId3">
            <a:alphaModFix/>
          </a:blip>
          <a:srcRect t="-2616" b="53533"/>
          <a:stretch/>
        </p:blipFill>
        <p:spPr bwMode="auto">
          <a:xfrm>
            <a:off x="561860" y="2885342"/>
            <a:ext cx="1079548" cy="882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00;g1bc6e687a7d_0_0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1756094" y="3935150"/>
            <a:ext cx="614915" cy="512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101;g1bc6e687a7d_0_0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10853212" y="1435389"/>
            <a:ext cx="1235188" cy="1029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102;g1bc6e687a7d_0_0"/>
          <p:cNvPicPr/>
          <p:nvPr/>
        </p:nvPicPr>
        <p:blipFill>
          <a:blip r:embed="rId5">
            <a:alphaModFix/>
          </a:blip>
          <a:srcRect r="-27533" b="56070"/>
          <a:stretch/>
        </p:blipFill>
        <p:spPr bwMode="auto">
          <a:xfrm flipH="1">
            <a:off x="972609" y="4678791"/>
            <a:ext cx="983016" cy="541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103;g1bc6e687a7d_0_0" descr="F:\Преза ЕН\Новая папка (2)\03.png"/>
          <p:cNvPicPr/>
          <p:nvPr/>
        </p:nvPicPr>
        <p:blipFill>
          <a:blip r:embed="rId6">
            <a:alphaModFix/>
          </a:blip>
          <a:srcRect l="-15684" r="49616" b="54046"/>
          <a:stretch/>
        </p:blipFill>
        <p:spPr bwMode="auto">
          <a:xfrm>
            <a:off x="275947" y="4665055"/>
            <a:ext cx="587268" cy="56641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104;g1bc6e687a7d_0_0"/>
          <p:cNvSpPr/>
          <p:nvPr/>
        </p:nvSpPr>
        <p:spPr bwMode="auto">
          <a:xfrm>
            <a:off x="9272000" y="5959925"/>
            <a:ext cx="2773800" cy="13941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5" name="Google Shape;105;g1bc6e687a7d_0_0"/>
          <p:cNvSpPr/>
          <p:nvPr/>
        </p:nvSpPr>
        <p:spPr bwMode="auto">
          <a:xfrm>
            <a:off x="4137050" y="5959925"/>
            <a:ext cx="4439100" cy="13941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6" name="Google Shape;106;g1bc6e687a7d_0_0"/>
          <p:cNvSpPr/>
          <p:nvPr/>
        </p:nvSpPr>
        <p:spPr bwMode="auto">
          <a:xfrm>
            <a:off x="756050" y="5959925"/>
            <a:ext cx="2773800" cy="13941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7" name="Google Shape;107;g1bc6e687a7d_0_0"/>
          <p:cNvSpPr/>
          <p:nvPr/>
        </p:nvSpPr>
        <p:spPr bwMode="auto">
          <a:xfrm>
            <a:off x="4221003" y="5569918"/>
            <a:ext cx="35988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0215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ДЕЙСТВИЯ РУКОВОДИТЕЛЯ:</a:t>
            </a: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8" name="Google Shape;108;g1bc6e687a7d_0_0"/>
          <p:cNvSpPr/>
          <p:nvPr/>
        </p:nvSpPr>
        <p:spPr bwMode="auto">
          <a:xfrm>
            <a:off x="863350" y="6287675"/>
            <a:ext cx="27738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350">
                <a:solidFill>
                  <a:schemeClr val="dk1"/>
                </a:solidFill>
              </a:rPr>
              <a:t>выставить оцепление из числа постоянных сотрудников организации образования</a:t>
            </a:r>
            <a:endParaRPr sz="13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9" name="Google Shape;109;g1bc6e687a7d_0_0"/>
          <p:cNvSpPr/>
          <p:nvPr/>
        </p:nvSpPr>
        <p:spPr bwMode="auto">
          <a:xfrm>
            <a:off x="4141200" y="5970100"/>
            <a:ext cx="4439100" cy="13941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350">
                <a:solidFill>
                  <a:schemeClr val="dk1"/>
                </a:solidFill>
              </a:rPr>
              <a:t>обеспечить беспрепятственный подъезд к месту обнаружения опасного или подозрительного предмета служб экстренного реагирования (подразделения органов внутренних дел, службы скорой медицинской помощи, пожарные расчеты, оперативно–спасательные службы)</a:t>
            </a:r>
            <a:endParaRPr sz="13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0" name="Google Shape;110;g1bc6e687a7d_0_0"/>
          <p:cNvSpPr/>
          <p:nvPr/>
        </p:nvSpPr>
        <p:spPr bwMode="auto">
          <a:xfrm>
            <a:off x="9398450" y="6287675"/>
            <a:ext cx="25209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350">
                <a:solidFill>
                  <a:schemeClr val="dk1"/>
                </a:solidFill>
              </a:rPr>
              <a:t>принять меры по эвакуации обучающихся и сотрудников организации образования</a:t>
            </a:r>
            <a:endParaRPr sz="13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31" name="Google Shape;111;g1bc6e687a7d_0_0"/>
          <p:cNvPicPr/>
          <p:nvPr/>
        </p:nvPicPr>
        <p:blipFill>
          <a:blip r:embed="rId7">
            <a:alphaModFix/>
          </a:blip>
          <a:stretch/>
        </p:blipFill>
        <p:spPr bwMode="auto">
          <a:xfrm>
            <a:off x="112400" y="5665705"/>
            <a:ext cx="750825" cy="1682421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112;g1bc6e687a7d_0_0"/>
          <p:cNvSpPr/>
          <p:nvPr/>
        </p:nvSpPr>
        <p:spPr bwMode="auto">
          <a:xfrm>
            <a:off x="3682250" y="6520301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3" name="Google Shape;113;g1bc6e687a7d_0_0"/>
          <p:cNvSpPr/>
          <p:nvPr/>
        </p:nvSpPr>
        <p:spPr bwMode="auto">
          <a:xfrm>
            <a:off x="8813050" y="6520301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4" name="Google Shape;114;g1bc6e687a7d_0_0"/>
          <p:cNvSpPr/>
          <p:nvPr/>
        </p:nvSpPr>
        <p:spPr bwMode="auto">
          <a:xfrm flipH="1">
            <a:off x="831267" y="4050788"/>
            <a:ext cx="799200" cy="313800"/>
          </a:xfrm>
          <a:prstGeom prst="rightArrow">
            <a:avLst>
              <a:gd name="adj1" fmla="val 100000"/>
              <a:gd name="adj2" fmla="val 254616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119;g1bc6e687a7d_0_123"/>
          <p:cNvSpPr/>
          <p:nvPr/>
        </p:nvSpPr>
        <p:spPr bwMode="auto">
          <a:xfrm>
            <a:off x="0" y="4763683"/>
            <a:ext cx="12239700" cy="4200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Google Shape;120;g1bc6e687a7d_0_123"/>
          <p:cNvSpPr/>
          <p:nvPr/>
        </p:nvSpPr>
        <p:spPr bwMode="auto">
          <a:xfrm>
            <a:off x="1052031" y="252505"/>
            <a:ext cx="102735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>
              <a:lnSpc>
                <a:spcPct val="114999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  <a:defRPr/>
            </a:pPr>
            <a:r>
              <a:rPr lang="en-US" sz="1600" b="1">
                <a:solidFill>
                  <a:srgbClr val="002060"/>
                </a:solidFill>
              </a:rPr>
              <a:t>АЛГОРИТМ</a:t>
            </a:r>
            <a:br>
              <a:rPr lang="en-US" sz="1600" b="1">
                <a:solidFill>
                  <a:srgbClr val="002060"/>
                </a:solidFill>
              </a:rPr>
            </a:br>
            <a:r>
              <a:rPr lang="en-US" sz="1600" b="1">
                <a:solidFill>
                  <a:srgbClr val="002060"/>
                </a:solidFill>
              </a:rPr>
              <a:t>действий при обнаружении подозрительного предмета</a:t>
            </a:r>
            <a:endParaRPr sz="1600" b="1">
              <a:solidFill>
                <a:srgbClr val="002060"/>
              </a:solidFill>
            </a:endParaRPr>
          </a:p>
        </p:txBody>
      </p:sp>
      <p:sp>
        <p:nvSpPr>
          <p:cNvPr id="6" name="Google Shape;121;g1bc6e687a7d_0_123"/>
          <p:cNvSpPr/>
          <p:nvPr/>
        </p:nvSpPr>
        <p:spPr bwMode="auto">
          <a:xfrm>
            <a:off x="2235391" y="1039399"/>
            <a:ext cx="7906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rPr>
              <a:t>ДЕЙСТВИЯ ПЕРСОНАЛА (СОТРУДНИКИ, ПЕДАГОГИ)</a:t>
            </a: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7" name="Google Shape;122;g1bc6e687a7d_0_123"/>
          <p:cNvSpPr/>
          <p:nvPr/>
        </p:nvSpPr>
        <p:spPr bwMode="auto">
          <a:xfrm>
            <a:off x="900425" y="3358253"/>
            <a:ext cx="4035000" cy="10764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8" name="Google Shape;123;g1bc6e687a7d_0_123"/>
          <p:cNvSpPr/>
          <p:nvPr/>
        </p:nvSpPr>
        <p:spPr bwMode="auto">
          <a:xfrm>
            <a:off x="4277087" y="1530509"/>
            <a:ext cx="4035000" cy="8352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c</a:t>
            </a: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" name="Google Shape;124;g1bc6e687a7d_0_123"/>
          <p:cNvSpPr/>
          <p:nvPr/>
        </p:nvSpPr>
        <p:spPr bwMode="auto">
          <a:xfrm>
            <a:off x="900425" y="1530500"/>
            <a:ext cx="3185699" cy="8352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" name="Google Shape;125;g1bc6e687a7d_0_123"/>
          <p:cNvSpPr/>
          <p:nvPr/>
        </p:nvSpPr>
        <p:spPr bwMode="auto">
          <a:xfrm>
            <a:off x="1010475" y="1595825"/>
            <a:ext cx="3443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 dirty="0" err="1">
                <a:solidFill>
                  <a:schemeClr val="dk1"/>
                </a:solidFill>
              </a:rPr>
              <a:t>сообщить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администрации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организации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образования</a:t>
            </a:r>
            <a:r>
              <a:rPr lang="en-US" sz="1200" dirty="0">
                <a:solidFill>
                  <a:schemeClr val="dk1"/>
                </a:solidFill>
              </a:rPr>
              <a:t> (</a:t>
            </a:r>
            <a:r>
              <a:rPr lang="en-US" sz="1200" dirty="0" err="1">
                <a:solidFill>
                  <a:schemeClr val="dk1"/>
                </a:solidFill>
              </a:rPr>
              <a:t>по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телефону</a:t>
            </a:r>
            <a:r>
              <a:rPr lang="en-US" sz="1200" dirty="0">
                <a:solidFill>
                  <a:schemeClr val="dk1"/>
                </a:solidFill>
              </a:rPr>
              <a:t>) и в </a:t>
            </a:r>
            <a:r>
              <a:rPr lang="en-US" sz="1200" dirty="0" err="1">
                <a:solidFill>
                  <a:schemeClr val="dk1"/>
                </a:solidFill>
              </a:rPr>
              <a:t>здание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br>
              <a:rPr lang="en-US" sz="1200" dirty="0">
                <a:solidFill>
                  <a:schemeClr val="dk1"/>
                </a:solidFill>
              </a:rPr>
            </a:br>
            <a:r>
              <a:rPr lang="en-US" sz="1200" dirty="0" err="1">
                <a:solidFill>
                  <a:schemeClr val="dk1"/>
                </a:solidFill>
              </a:rPr>
              <a:t>никого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не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допускать</a:t>
            </a:r>
            <a:r>
              <a:rPr lang="en-US" sz="1200" dirty="0">
                <a:solidFill>
                  <a:schemeClr val="dk1"/>
                </a:solidFill>
              </a:rPr>
              <a:t> (</a:t>
            </a:r>
            <a:r>
              <a:rPr lang="en-US" sz="1200" dirty="0" err="1">
                <a:solidFill>
                  <a:schemeClr val="dk1"/>
                </a:solidFill>
              </a:rPr>
              <a:t>до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их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прибытия</a:t>
            </a:r>
            <a:r>
              <a:rPr lang="en-US" sz="1200" dirty="0">
                <a:solidFill>
                  <a:schemeClr val="dk1"/>
                </a:solidFill>
              </a:rPr>
              <a:t>)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" name="Google Shape;126;g1bc6e687a7d_0_123"/>
          <p:cNvSpPr/>
          <p:nvPr/>
        </p:nvSpPr>
        <p:spPr bwMode="auto">
          <a:xfrm>
            <a:off x="4368850" y="1552035"/>
            <a:ext cx="3851699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>
                <a:solidFill>
                  <a:schemeClr val="dk1"/>
                </a:solidFill>
              </a:rPr>
              <a:t>перевести обучающихся, воспитанников на безопасное расстояние от подозрительного предмета (не ближе 100 метров), не приближаться, не трогать, не вскрывать и не перемещать находку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2" name="Google Shape;127;g1bc6e687a7d_0_123"/>
          <p:cNvSpPr/>
          <p:nvPr/>
        </p:nvSpPr>
        <p:spPr bwMode="auto">
          <a:xfrm>
            <a:off x="1010475" y="3533925"/>
            <a:ext cx="4035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>
                <a:solidFill>
                  <a:schemeClr val="dk1"/>
                </a:solidFill>
              </a:rPr>
              <a:t>лицам, обнаружившим подозрительный предмет, до прибытия сил экстренного реагирования находиться на безопасном расстоянии и быть готовыми дать показания, касающиеся случившегося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3" name="Google Shape;128;g1bc6e687a7d_0_123"/>
          <p:cNvSpPr/>
          <p:nvPr/>
        </p:nvSpPr>
        <p:spPr bwMode="auto">
          <a:xfrm>
            <a:off x="4600175" y="2646375"/>
            <a:ext cx="3652500" cy="5232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4" name="Google Shape;129;g1bc6e687a7d_0_123"/>
          <p:cNvSpPr/>
          <p:nvPr/>
        </p:nvSpPr>
        <p:spPr bwMode="auto">
          <a:xfrm>
            <a:off x="900425" y="2609625"/>
            <a:ext cx="3568500" cy="5967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5" name="Google Shape;130;g1bc6e687a7d_0_123"/>
          <p:cNvSpPr/>
          <p:nvPr/>
        </p:nvSpPr>
        <p:spPr bwMode="auto">
          <a:xfrm>
            <a:off x="1010475" y="2674949"/>
            <a:ext cx="3443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 dirty="0" err="1">
                <a:solidFill>
                  <a:schemeClr val="dk1"/>
                </a:solidFill>
              </a:rPr>
              <a:t>опросить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окружающих</a:t>
            </a:r>
            <a:r>
              <a:rPr lang="en-US" sz="1200" dirty="0">
                <a:solidFill>
                  <a:schemeClr val="dk1"/>
                </a:solidFill>
              </a:rPr>
              <a:t> с </a:t>
            </a:r>
            <a:r>
              <a:rPr lang="en-US" sz="1200" dirty="0" err="1">
                <a:solidFill>
                  <a:schemeClr val="dk1"/>
                </a:solidFill>
              </a:rPr>
              <a:t>целью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установления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возможного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владельца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бесхозного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предмета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6" name="Google Shape;131;g1bc6e687a7d_0_123"/>
          <p:cNvSpPr/>
          <p:nvPr/>
        </p:nvSpPr>
        <p:spPr bwMode="auto">
          <a:xfrm>
            <a:off x="8471008" y="1530500"/>
            <a:ext cx="3568500" cy="8352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7" name="Google Shape;132;g1bc6e687a7d_0_123"/>
          <p:cNvSpPr/>
          <p:nvPr/>
        </p:nvSpPr>
        <p:spPr bwMode="auto">
          <a:xfrm>
            <a:off x="8497383" y="1578800"/>
            <a:ext cx="35685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>
                <a:solidFill>
                  <a:schemeClr val="dk1"/>
                </a:solidFill>
              </a:rPr>
              <a:t>воздержаться от использования средств радиосвязи, в том числе и сотового телефона, вблизи предмета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8" name="Google Shape;133;g1bc6e687a7d_0_123"/>
          <p:cNvSpPr/>
          <p:nvPr/>
        </p:nvSpPr>
        <p:spPr bwMode="auto">
          <a:xfrm>
            <a:off x="4032254" y="1755059"/>
            <a:ext cx="336600" cy="386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9" name="Google Shape;134;g1bc6e687a7d_0_123"/>
          <p:cNvSpPr/>
          <p:nvPr/>
        </p:nvSpPr>
        <p:spPr bwMode="auto">
          <a:xfrm>
            <a:off x="8252571" y="1755059"/>
            <a:ext cx="336600" cy="386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0" name="Google Shape;135;g1bc6e687a7d_0_123"/>
          <p:cNvSpPr/>
          <p:nvPr/>
        </p:nvSpPr>
        <p:spPr bwMode="auto">
          <a:xfrm>
            <a:off x="5165825" y="3515631"/>
            <a:ext cx="3568500" cy="8352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1" name="Google Shape;136;g1bc6e687a7d_0_123"/>
          <p:cNvSpPr/>
          <p:nvPr/>
        </p:nvSpPr>
        <p:spPr bwMode="auto">
          <a:xfrm>
            <a:off x="8854675" y="3515600"/>
            <a:ext cx="3185699" cy="8352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2" name="Google Shape;137;g1bc6e687a7d_0_123"/>
          <p:cNvSpPr/>
          <p:nvPr/>
        </p:nvSpPr>
        <p:spPr bwMode="auto">
          <a:xfrm>
            <a:off x="8964725" y="3580925"/>
            <a:ext cx="3106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>
                <a:solidFill>
                  <a:schemeClr val="dk1"/>
                </a:solidFill>
              </a:rPr>
              <a:t>покинуть объект, при невозможности - укрыться за капитальным сооружением и на необходимом удалении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3" name="Google Shape;138;g1bc6e687a7d_0_123"/>
          <p:cNvSpPr/>
          <p:nvPr/>
        </p:nvSpPr>
        <p:spPr bwMode="auto">
          <a:xfrm>
            <a:off x="5275875" y="3580938"/>
            <a:ext cx="3443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>
                <a:solidFill>
                  <a:schemeClr val="dk1"/>
                </a:solidFill>
              </a:rPr>
              <a:t>при необходимости укрыться за предметами, обеспечивающими защиту (угол здания, колона, толстое дерево, автомашина), вести наблюдение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4" name="Google Shape;139;g1bc6e687a7d_0_123"/>
          <p:cNvSpPr/>
          <p:nvPr/>
        </p:nvSpPr>
        <p:spPr bwMode="auto">
          <a:xfrm>
            <a:off x="8471008" y="2523043"/>
            <a:ext cx="3568500" cy="8352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5" name="Google Shape;140;g1bc6e687a7d_0_123"/>
          <p:cNvSpPr/>
          <p:nvPr/>
        </p:nvSpPr>
        <p:spPr bwMode="auto">
          <a:xfrm>
            <a:off x="8504559" y="2588350"/>
            <a:ext cx="3443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>
                <a:solidFill>
                  <a:schemeClr val="dk1"/>
                </a:solidFill>
              </a:rPr>
              <a:t>оказать содействие в организации эвакуации обучающихся, воспитанников с территории, прилегающей к опасной зоне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6" name="Google Shape;141;g1bc6e687a7d_0_123"/>
          <p:cNvSpPr/>
          <p:nvPr/>
        </p:nvSpPr>
        <p:spPr bwMode="auto">
          <a:xfrm>
            <a:off x="4454179" y="2719312"/>
            <a:ext cx="336600" cy="386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7" name="Google Shape;142;g1bc6e687a7d_0_123"/>
          <p:cNvSpPr/>
          <p:nvPr/>
        </p:nvSpPr>
        <p:spPr bwMode="auto">
          <a:xfrm>
            <a:off x="8252578" y="2719312"/>
            <a:ext cx="336600" cy="386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8" name="Google Shape;143;g1bc6e687a7d_0_123"/>
          <p:cNvSpPr/>
          <p:nvPr/>
        </p:nvSpPr>
        <p:spPr bwMode="auto">
          <a:xfrm>
            <a:off x="4935429" y="3703413"/>
            <a:ext cx="336600" cy="386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9" name="Google Shape;144;g1bc6e687a7d_0_123"/>
          <p:cNvSpPr/>
          <p:nvPr/>
        </p:nvSpPr>
        <p:spPr bwMode="auto">
          <a:xfrm>
            <a:off x="8643379" y="3740163"/>
            <a:ext cx="336600" cy="386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30" name="Google Shape;145;g1bc6e687a7d_0_123"/>
          <p:cNvPicPr/>
          <p:nvPr/>
        </p:nvPicPr>
        <p:blipFill>
          <a:blip r:embed="rId2">
            <a:alphaModFix/>
          </a:blip>
          <a:srcRect r="58545"/>
          <a:stretch/>
        </p:blipFill>
        <p:spPr bwMode="auto">
          <a:xfrm flipH="1">
            <a:off x="302113" y="1462100"/>
            <a:ext cx="368200" cy="1424975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146;g1bc6e687a7d_0_123"/>
          <p:cNvSpPr/>
          <p:nvPr/>
        </p:nvSpPr>
        <p:spPr bwMode="auto">
          <a:xfrm>
            <a:off x="2235391" y="4798924"/>
            <a:ext cx="7906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b="1">
                <a:solidFill>
                  <a:schemeClr val="dk1"/>
                </a:solidFill>
              </a:rPr>
              <a:t>Действия обучающихся:</a:t>
            </a: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2" name="Google Shape;147;g1bc6e687a7d_0_123"/>
          <p:cNvSpPr/>
          <p:nvPr/>
        </p:nvSpPr>
        <p:spPr bwMode="auto">
          <a:xfrm>
            <a:off x="6214199" y="5336049"/>
            <a:ext cx="4474200" cy="8352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c</a:t>
            </a: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3" name="Google Shape;148;g1bc6e687a7d_0_123"/>
          <p:cNvSpPr/>
          <p:nvPr/>
        </p:nvSpPr>
        <p:spPr bwMode="auto">
          <a:xfrm>
            <a:off x="1537025" y="5336049"/>
            <a:ext cx="4562400" cy="8352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4" name="Google Shape;149;g1bc6e687a7d_0_123"/>
          <p:cNvSpPr/>
          <p:nvPr/>
        </p:nvSpPr>
        <p:spPr bwMode="auto">
          <a:xfrm>
            <a:off x="1694630" y="5492050"/>
            <a:ext cx="4327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>
                <a:solidFill>
                  <a:schemeClr val="dk1"/>
                </a:solidFill>
              </a:rPr>
              <a:t>не паниковать, во всем слушать педагогов и сотрудников организации образования</a:t>
            </a:r>
            <a:endParaRPr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5" name="Google Shape;150;g1bc6e687a7d_0_123"/>
          <p:cNvSpPr/>
          <p:nvPr/>
        </p:nvSpPr>
        <p:spPr bwMode="auto">
          <a:xfrm>
            <a:off x="6315950" y="5492050"/>
            <a:ext cx="4271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>
                <a:solidFill>
                  <a:schemeClr val="dk1"/>
                </a:solidFill>
              </a:rPr>
              <a:t>не трогать, не вскрывать и не передвигать подозрительный предмет</a:t>
            </a:r>
            <a:endParaRPr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36" name="Google Shape;151;g1bc6e687a7d_0_123"/>
          <p:cNvPicPr/>
          <p:nvPr/>
        </p:nvPicPr>
        <p:blipFill>
          <a:blip r:embed="rId3">
            <a:alphaModFix/>
          </a:blip>
          <a:srcRect r="47616"/>
          <a:stretch/>
        </p:blipFill>
        <p:spPr bwMode="auto">
          <a:xfrm>
            <a:off x="568633" y="5479300"/>
            <a:ext cx="853625" cy="1424975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152;g1bc6e687a7d_0_123"/>
          <p:cNvSpPr/>
          <p:nvPr/>
        </p:nvSpPr>
        <p:spPr bwMode="auto">
          <a:xfrm>
            <a:off x="6214199" y="6293475"/>
            <a:ext cx="4474200" cy="8352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c</a:t>
            </a: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8" name="Google Shape;153;g1bc6e687a7d_0_123"/>
          <p:cNvSpPr/>
          <p:nvPr/>
        </p:nvSpPr>
        <p:spPr bwMode="auto">
          <a:xfrm>
            <a:off x="1537025" y="6293475"/>
            <a:ext cx="4562400" cy="8352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9" name="Google Shape;154;g1bc6e687a7d_0_123"/>
          <p:cNvSpPr/>
          <p:nvPr/>
        </p:nvSpPr>
        <p:spPr bwMode="auto">
          <a:xfrm>
            <a:off x="1654480" y="6365350"/>
            <a:ext cx="4327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pPr>
            <a:r>
              <a:rPr lang="en-US">
                <a:solidFill>
                  <a:schemeClr val="dk1"/>
                </a:solidFill>
              </a:rPr>
              <a:t>при необходимости укрыться за предметами, обеспечивающими защиту (угол здания, колона, </a:t>
            </a:r>
            <a:br>
              <a:rPr lang="en-US">
                <a:solidFill>
                  <a:schemeClr val="dk1"/>
                </a:solidFill>
              </a:rPr>
            </a:br>
            <a:r>
              <a:rPr lang="en-US">
                <a:solidFill>
                  <a:schemeClr val="dk1"/>
                </a:solidFill>
              </a:rPr>
              <a:t>толстое дерево, автомашина)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0" name="Google Shape;155;g1bc6e687a7d_0_123"/>
          <p:cNvSpPr/>
          <p:nvPr/>
        </p:nvSpPr>
        <p:spPr bwMode="auto">
          <a:xfrm>
            <a:off x="6315950" y="6394075"/>
            <a:ext cx="42711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>
                <a:solidFill>
                  <a:schemeClr val="dk1"/>
                </a:solidFill>
              </a:rPr>
              <a:t>покинуть объект, при невозможности - укрыться за капитальным сооружением и на необходимом удалении</a:t>
            </a:r>
            <a:endParaRPr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cxnSp>
        <p:nvCxnSpPr>
          <p:cNvPr id="41" name="Google Shape;156;g1bc6e687a7d_0_123"/>
          <p:cNvCxnSpPr>
            <a:cxnSpLocks/>
          </p:cNvCxnSpPr>
          <p:nvPr/>
        </p:nvCxnSpPr>
        <p:spPr bwMode="auto">
          <a:xfrm rot="-5400000" flipH="1">
            <a:off x="1426092" y="6004469"/>
            <a:ext cx="549900" cy="2640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42" name="Google Shape;157;g1bc6e687a7d_0_123"/>
          <p:cNvPicPr/>
          <p:nvPr/>
        </p:nvPicPr>
        <p:blipFill>
          <a:blip r:embed="rId3">
            <a:alphaModFix/>
          </a:blip>
          <a:srcRect l="52276"/>
          <a:stretch/>
        </p:blipFill>
        <p:spPr bwMode="auto">
          <a:xfrm>
            <a:off x="10880474" y="5479300"/>
            <a:ext cx="777676" cy="1424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" name="Google Shape;158;g1bc6e687a7d_0_123"/>
          <p:cNvCxnSpPr>
            <a:cxnSpLocks/>
          </p:cNvCxnSpPr>
          <p:nvPr/>
        </p:nvCxnSpPr>
        <p:spPr bwMode="auto">
          <a:xfrm rot="5400000">
            <a:off x="10248775" y="5987119"/>
            <a:ext cx="549900" cy="2640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44" name="Google Shape;159;g1bc6e687a7d_0_123"/>
          <p:cNvPicPr/>
          <p:nvPr/>
        </p:nvPicPr>
        <p:blipFill>
          <a:blip r:embed="rId2">
            <a:alphaModFix/>
          </a:blip>
          <a:srcRect l="41451"/>
          <a:stretch/>
        </p:blipFill>
        <p:spPr bwMode="auto">
          <a:xfrm flipH="1">
            <a:off x="226200" y="3002038"/>
            <a:ext cx="520025" cy="1424975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160;g1bc6e687a7d_0_123"/>
          <p:cNvSpPr/>
          <p:nvPr/>
        </p:nvSpPr>
        <p:spPr bwMode="auto">
          <a:xfrm>
            <a:off x="4786425" y="2745850"/>
            <a:ext cx="3326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>
                <a:solidFill>
                  <a:schemeClr val="dk1"/>
                </a:solidFill>
              </a:rPr>
              <a:t>зафиксировать время и место обнаружения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205;g1bc6e687a7d_0_342"/>
          <p:cNvSpPr/>
          <p:nvPr/>
        </p:nvSpPr>
        <p:spPr bwMode="auto">
          <a:xfrm>
            <a:off x="0" y="5045070"/>
            <a:ext cx="12239700" cy="4200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Google Shape;206;g1bc6e687a7d_0_342"/>
          <p:cNvSpPr/>
          <p:nvPr/>
        </p:nvSpPr>
        <p:spPr bwMode="auto">
          <a:xfrm>
            <a:off x="7972274" y="2026050"/>
            <a:ext cx="4023900" cy="11643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" name="Google Shape;207;g1bc6e687a7d_0_342"/>
          <p:cNvSpPr/>
          <p:nvPr/>
        </p:nvSpPr>
        <p:spPr bwMode="auto">
          <a:xfrm>
            <a:off x="7972274" y="3628800"/>
            <a:ext cx="4023900" cy="11643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" name="Google Shape;208;g1bc6e687a7d_0_342"/>
          <p:cNvSpPr/>
          <p:nvPr/>
        </p:nvSpPr>
        <p:spPr bwMode="auto">
          <a:xfrm>
            <a:off x="243450" y="3788113"/>
            <a:ext cx="3783000" cy="8352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8" name="Google Shape;209;g1bc6e687a7d_0_342"/>
          <p:cNvSpPr/>
          <p:nvPr/>
        </p:nvSpPr>
        <p:spPr bwMode="auto">
          <a:xfrm>
            <a:off x="335550" y="2086650"/>
            <a:ext cx="3598800" cy="8352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" name="Google Shape;210;g1bc6e687a7d_0_342"/>
          <p:cNvSpPr/>
          <p:nvPr/>
        </p:nvSpPr>
        <p:spPr bwMode="auto">
          <a:xfrm>
            <a:off x="0" y="1251150"/>
            <a:ext cx="12239700" cy="528000"/>
          </a:xfrm>
          <a:prstGeom prst="rect">
            <a:avLst/>
          </a:prstGeom>
          <a:solidFill>
            <a:srgbClr val="E6B8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" name="Google Shape;211;g1bc6e687a7d_0_342"/>
          <p:cNvSpPr/>
          <p:nvPr/>
        </p:nvSpPr>
        <p:spPr bwMode="auto">
          <a:xfrm>
            <a:off x="138025" y="92425"/>
            <a:ext cx="121017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>
              <a:lnSpc>
                <a:spcPct val="114999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  <a:defRPr/>
            </a:pPr>
            <a:r>
              <a:rPr lang="en-US" sz="1600" b="1">
                <a:solidFill>
                  <a:srgbClr val="002060"/>
                </a:solidFill>
              </a:rPr>
              <a:t>АЛГОРИТМ</a:t>
            </a:r>
            <a:br>
              <a:rPr lang="en-US" sz="1600" b="1">
                <a:solidFill>
                  <a:srgbClr val="002060"/>
                </a:solidFill>
              </a:rPr>
            </a:br>
            <a:r>
              <a:rPr lang="en-US" sz="1600" b="1">
                <a:solidFill>
                  <a:srgbClr val="002060"/>
                </a:solidFill>
              </a:rPr>
              <a:t>действий при вооруженном нападении на сотрудников, педагогов, </a:t>
            </a:r>
            <a:br>
              <a:rPr lang="en-US" sz="1600" b="1">
                <a:solidFill>
                  <a:srgbClr val="002060"/>
                </a:solidFill>
              </a:rPr>
            </a:br>
            <a:r>
              <a:rPr lang="en-US" sz="1600" b="1">
                <a:solidFill>
                  <a:srgbClr val="002060"/>
                </a:solidFill>
              </a:rPr>
              <a:t>обучающихся и воспитанников организаций образования</a:t>
            </a:r>
            <a:endParaRPr sz="1600" b="1">
              <a:solidFill>
                <a:srgbClr val="002060"/>
              </a:solidFill>
            </a:endParaRPr>
          </a:p>
        </p:txBody>
      </p:sp>
      <p:sp>
        <p:nvSpPr>
          <p:cNvPr id="11" name="Google Shape;212;g1bc6e687a7d_0_342"/>
          <p:cNvSpPr/>
          <p:nvPr/>
        </p:nvSpPr>
        <p:spPr bwMode="auto">
          <a:xfrm>
            <a:off x="723675" y="1334099"/>
            <a:ext cx="10930500" cy="3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0215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500" b="1"/>
              <a:t>При вооруженном нападении на сотрудников, педагогов, обучающихся и воспитанников необходимо:</a:t>
            </a:r>
            <a:endParaRPr sz="15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2" name="Google Shape;213;g1bc6e687a7d_0_342"/>
          <p:cNvSpPr/>
          <p:nvPr/>
        </p:nvSpPr>
        <p:spPr bwMode="auto">
          <a:xfrm>
            <a:off x="351225" y="2296200"/>
            <a:ext cx="3598800" cy="4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>
                <a:solidFill>
                  <a:schemeClr val="dk1"/>
                </a:solidFill>
              </a:rPr>
              <a:t>принять меры для самоизоляции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cxnSp>
        <p:nvCxnSpPr>
          <p:cNvPr id="13" name="Google Shape;214;g1bc6e687a7d_0_342"/>
          <p:cNvCxnSpPr>
            <a:cxnSpLocks/>
            <a:stCxn id="14" idx="1"/>
            <a:endCxn id="12" idx="3"/>
          </p:cNvCxnSpPr>
          <p:nvPr/>
        </p:nvCxnSpPr>
        <p:spPr bwMode="auto">
          <a:xfrm rot="10800000">
            <a:off x="3950061" y="2504153"/>
            <a:ext cx="493800" cy="699900"/>
          </a:xfrm>
          <a:prstGeom prst="bentConnector3">
            <a:avLst>
              <a:gd name="adj1" fmla="val 50004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5" name="Google Shape;216;g1bc6e687a7d_0_342"/>
          <p:cNvSpPr/>
          <p:nvPr/>
        </p:nvSpPr>
        <p:spPr bwMode="auto">
          <a:xfrm>
            <a:off x="259125" y="3997663"/>
            <a:ext cx="3783000" cy="4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>
                <a:solidFill>
                  <a:schemeClr val="dk1"/>
                </a:solidFill>
              </a:rPr>
              <a:t>немедленно покинуть опасную зону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cxnSp>
        <p:nvCxnSpPr>
          <p:cNvPr id="16" name="Google Shape;217;g1bc6e687a7d_0_342"/>
          <p:cNvCxnSpPr>
            <a:cxnSpLocks/>
            <a:endCxn id="15" idx="3"/>
          </p:cNvCxnSpPr>
          <p:nvPr/>
        </p:nvCxnSpPr>
        <p:spPr bwMode="auto">
          <a:xfrm flipH="1">
            <a:off x="4042125" y="3693013"/>
            <a:ext cx="519600" cy="5127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7" name="Google Shape;218;g1bc6e687a7d_0_342"/>
          <p:cNvSpPr/>
          <p:nvPr/>
        </p:nvSpPr>
        <p:spPr bwMode="auto">
          <a:xfrm>
            <a:off x="7972274" y="2192402"/>
            <a:ext cx="4023900" cy="8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>
                <a:solidFill>
                  <a:schemeClr val="dk1"/>
                </a:solidFill>
              </a:rPr>
              <a:t>сообщить на канал «102» органов внутренних дел или единую дежурно-диспетчерскую службу «112»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cxnSp>
        <p:nvCxnSpPr>
          <p:cNvPr id="18" name="Google Shape;219;g1bc6e687a7d_0_342"/>
          <p:cNvCxnSpPr>
            <a:cxnSpLocks/>
            <a:stCxn id="14" idx="3"/>
            <a:endCxn id="17" idx="1"/>
          </p:cNvCxnSpPr>
          <p:nvPr/>
        </p:nvCxnSpPr>
        <p:spPr bwMode="auto">
          <a:xfrm rot="10800000" flipH="1">
            <a:off x="7261261" y="2608253"/>
            <a:ext cx="711000" cy="595800"/>
          </a:xfrm>
          <a:prstGeom prst="bentConnector3">
            <a:avLst>
              <a:gd name="adj1" fmla="val 50001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9" name="Google Shape;220;g1bc6e687a7d_0_342"/>
          <p:cNvSpPr/>
          <p:nvPr/>
        </p:nvSpPr>
        <p:spPr bwMode="auto">
          <a:xfrm>
            <a:off x="7972274" y="3757400"/>
            <a:ext cx="3903300" cy="8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>
                <a:solidFill>
                  <a:schemeClr val="dk1"/>
                </a:solidFill>
              </a:rPr>
              <a:t>спрятавшись, дождитесь ухода террористов, и при первой возможности покиньте здание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cxnSp>
        <p:nvCxnSpPr>
          <p:cNvPr id="20" name="Google Shape;221;g1bc6e687a7d_0_342"/>
          <p:cNvCxnSpPr>
            <a:cxnSpLocks/>
            <a:endCxn id="19" idx="1"/>
          </p:cNvCxnSpPr>
          <p:nvPr/>
        </p:nvCxnSpPr>
        <p:spPr bwMode="auto">
          <a:xfrm>
            <a:off x="6690675" y="3637400"/>
            <a:ext cx="1281600" cy="5358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14" name="Google Shape;215;g1bc6e687a7d_0_342"/>
          <p:cNvPicPr/>
          <p:nvPr/>
        </p:nvPicPr>
        <p:blipFill>
          <a:blip r:embed="rId2">
            <a:alphaModFix/>
          </a:blip>
          <a:srcRect l="30843"/>
          <a:stretch/>
        </p:blipFill>
        <p:spPr bwMode="auto">
          <a:xfrm>
            <a:off x="4443861" y="2151144"/>
            <a:ext cx="2817400" cy="2105818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22;g1bc6e687a7d_0_342"/>
          <p:cNvSpPr/>
          <p:nvPr/>
        </p:nvSpPr>
        <p:spPr bwMode="auto">
          <a:xfrm>
            <a:off x="4221003" y="5113968"/>
            <a:ext cx="35988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0215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ДЕЙСТВИЯ РУКОВОДИТЕЛЯ:</a:t>
            </a: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22" name="Google Shape;223;g1bc6e687a7d_0_342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261150" y="5565767"/>
            <a:ext cx="519600" cy="1164308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24;g1bc6e687a7d_0_342"/>
          <p:cNvSpPr/>
          <p:nvPr/>
        </p:nvSpPr>
        <p:spPr bwMode="auto">
          <a:xfrm>
            <a:off x="4302350" y="5909776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4" name="Google Shape;225;g1bc6e687a7d_0_342"/>
          <p:cNvSpPr/>
          <p:nvPr/>
        </p:nvSpPr>
        <p:spPr bwMode="auto">
          <a:xfrm>
            <a:off x="8427350" y="5909776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5" name="Google Shape;226;g1bc6e687a7d_0_342"/>
          <p:cNvSpPr/>
          <p:nvPr/>
        </p:nvSpPr>
        <p:spPr bwMode="auto">
          <a:xfrm>
            <a:off x="799875" y="5640825"/>
            <a:ext cx="3346200" cy="8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>
                <a:solidFill>
                  <a:schemeClr val="dk1"/>
                </a:solidFill>
              </a:rPr>
              <a:t>незамедлительное информирование правоохранительных и/или специальных государственных органов о факте и обстоятельствах вооруженного нападения</a:t>
            </a:r>
            <a:endParaRPr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6" name="Google Shape;227;g1bc6e687a7d_0_342"/>
          <p:cNvSpPr/>
          <p:nvPr/>
        </p:nvSpPr>
        <p:spPr bwMode="auto">
          <a:xfrm>
            <a:off x="4766550" y="5617475"/>
            <a:ext cx="3588600" cy="8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>
                <a:solidFill>
                  <a:schemeClr val="dk1"/>
                </a:solidFill>
              </a:rPr>
              <a:t>организация работы по обеспечению безопасности людей на объекте (эвакуация, блокирование внутренних барьеров, оповещение о нештатной ситуации на объекте)</a:t>
            </a:r>
            <a:endParaRPr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7" name="Google Shape;228;g1bc6e687a7d_0_342"/>
          <p:cNvSpPr/>
          <p:nvPr/>
        </p:nvSpPr>
        <p:spPr bwMode="auto">
          <a:xfrm>
            <a:off x="8962400" y="5778250"/>
            <a:ext cx="3139800" cy="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>
                <a:solidFill>
                  <a:schemeClr val="dk1"/>
                </a:solidFill>
              </a:rPr>
              <a:t>взаимодействие с прибывающими силами оперативного штаба по борьбе с терроризмом</a:t>
            </a:r>
            <a:endParaRPr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233;g1bc6e687a7d_0_427"/>
          <p:cNvSpPr/>
          <p:nvPr/>
        </p:nvSpPr>
        <p:spPr bwMode="auto">
          <a:xfrm>
            <a:off x="0" y="1008525"/>
            <a:ext cx="12239700" cy="19332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Google Shape;234;g1bc6e687a7d_0_427"/>
          <p:cNvSpPr/>
          <p:nvPr/>
        </p:nvSpPr>
        <p:spPr bwMode="auto">
          <a:xfrm>
            <a:off x="2495100" y="1530500"/>
            <a:ext cx="5778900" cy="523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" name="Google Shape;235;g1bc6e687a7d_0_427"/>
          <p:cNvSpPr/>
          <p:nvPr/>
        </p:nvSpPr>
        <p:spPr bwMode="auto">
          <a:xfrm>
            <a:off x="2235391" y="1115599"/>
            <a:ext cx="7906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rPr>
              <a:t>ДЕЙСТВИЯ ПЕРСОНАЛА (СОТРУДНИКИ, ПЕДАГОГИ)</a:t>
            </a: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7" name="Google Shape;236;g1bc6e687a7d_0_427"/>
          <p:cNvSpPr/>
          <p:nvPr/>
        </p:nvSpPr>
        <p:spPr bwMode="auto">
          <a:xfrm>
            <a:off x="2495100" y="2184350"/>
            <a:ext cx="5778900" cy="524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c</a:t>
            </a: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8" name="Google Shape;237;g1bc6e687a7d_0_427"/>
          <p:cNvSpPr/>
          <p:nvPr/>
        </p:nvSpPr>
        <p:spPr bwMode="auto">
          <a:xfrm>
            <a:off x="138025" y="92425"/>
            <a:ext cx="121017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>
              <a:lnSpc>
                <a:spcPct val="114999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  <a:defRPr/>
            </a:pPr>
            <a:r>
              <a:rPr lang="en-US" sz="1600" b="1">
                <a:solidFill>
                  <a:srgbClr val="002060"/>
                </a:solidFill>
              </a:rPr>
              <a:t>АЛГОРИТМ</a:t>
            </a:r>
            <a:br>
              <a:rPr lang="en-US" sz="1600" b="1">
                <a:solidFill>
                  <a:srgbClr val="002060"/>
                </a:solidFill>
              </a:rPr>
            </a:br>
            <a:r>
              <a:rPr lang="en-US" sz="1600" b="1">
                <a:solidFill>
                  <a:srgbClr val="002060"/>
                </a:solidFill>
              </a:rPr>
              <a:t>действий при вооруженном нападении на сотрудников, педагогов, </a:t>
            </a:r>
            <a:br>
              <a:rPr lang="en-US" sz="1600" b="1">
                <a:solidFill>
                  <a:srgbClr val="002060"/>
                </a:solidFill>
              </a:rPr>
            </a:br>
            <a:r>
              <a:rPr lang="en-US" sz="1600" b="1">
                <a:solidFill>
                  <a:srgbClr val="002060"/>
                </a:solidFill>
              </a:rPr>
              <a:t>обучающихся и воспитанников организаций образования</a:t>
            </a:r>
            <a:endParaRPr sz="1600" b="1">
              <a:solidFill>
                <a:srgbClr val="002060"/>
              </a:solidFill>
            </a:endParaRPr>
          </a:p>
        </p:txBody>
      </p:sp>
      <p:sp>
        <p:nvSpPr>
          <p:cNvPr id="9" name="Google Shape;238;g1bc6e687a7d_0_427"/>
          <p:cNvSpPr/>
          <p:nvPr/>
        </p:nvSpPr>
        <p:spPr bwMode="auto">
          <a:xfrm>
            <a:off x="8364100" y="1530500"/>
            <a:ext cx="3464100" cy="523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" name="Google Shape;239;g1bc6e687a7d_0_427"/>
          <p:cNvSpPr/>
          <p:nvPr/>
        </p:nvSpPr>
        <p:spPr bwMode="auto">
          <a:xfrm>
            <a:off x="8364100" y="2184950"/>
            <a:ext cx="3464100" cy="523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cxnSp>
        <p:nvCxnSpPr>
          <p:cNvPr id="11" name="Google Shape;240;g1bc6e687a7d_0_427"/>
          <p:cNvCxnSpPr>
            <a:cxnSpLocks/>
          </p:cNvCxnSpPr>
          <p:nvPr/>
        </p:nvCxnSpPr>
        <p:spPr bwMode="auto">
          <a:xfrm rot="-5400000" flipH="1">
            <a:off x="2352138" y="2003556"/>
            <a:ext cx="549900" cy="2640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2" name="Google Shape;241;g1bc6e687a7d_0_427"/>
          <p:cNvCxnSpPr>
            <a:cxnSpLocks/>
          </p:cNvCxnSpPr>
          <p:nvPr/>
        </p:nvCxnSpPr>
        <p:spPr bwMode="auto">
          <a:xfrm rot="5400000">
            <a:off x="11396162" y="1931114"/>
            <a:ext cx="596700" cy="2928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" name="Google Shape;242;g1bc6e687a7d_0_427"/>
          <p:cNvSpPr/>
          <p:nvPr/>
        </p:nvSpPr>
        <p:spPr bwMode="auto">
          <a:xfrm>
            <a:off x="894739" y="3079759"/>
            <a:ext cx="10500000" cy="3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700" b="1">
                <a:solidFill>
                  <a:srgbClr val="990000"/>
                </a:solidFill>
              </a:rPr>
              <a:t>В случае отсутствия возможности покинуть здание следует:</a:t>
            </a:r>
            <a:endParaRPr sz="1700" b="1">
              <a:solidFill>
                <a:srgbClr val="99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4" name="Google Shape;243;g1bc6e687a7d_0_427"/>
          <p:cNvSpPr/>
          <p:nvPr/>
        </p:nvSpPr>
        <p:spPr bwMode="auto">
          <a:xfrm>
            <a:off x="2450125" y="1557725"/>
            <a:ext cx="6053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>
                <a:solidFill>
                  <a:schemeClr val="dk1"/>
                </a:solidFill>
              </a:rPr>
              <a:t>оцените ситуацию, продумайте четкий план, как вы будете вместе </a:t>
            </a:r>
            <a:br>
              <a:rPr lang="en-US">
                <a:solidFill>
                  <a:schemeClr val="dk1"/>
                </a:solidFill>
              </a:rPr>
            </a:br>
            <a:r>
              <a:rPr lang="en-US">
                <a:solidFill>
                  <a:schemeClr val="dk1"/>
                </a:solidFill>
              </a:rPr>
              <a:t>с обучающимися покидать здание</a:t>
            </a:r>
            <a:endParaRPr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5" name="Google Shape;244;g1bc6e687a7d_0_427"/>
          <p:cNvSpPr/>
          <p:nvPr/>
        </p:nvSpPr>
        <p:spPr bwMode="auto">
          <a:xfrm>
            <a:off x="2649375" y="2205875"/>
            <a:ext cx="5624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>
                <a:solidFill>
                  <a:schemeClr val="dk1"/>
                </a:solidFill>
              </a:rPr>
              <a:t>при возможности безопасно эвакуироваться вместе с воспитанниками, обучающимися, покиньте здание</a:t>
            </a:r>
            <a:endParaRPr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6" name="Google Shape;245;g1bc6e687a7d_0_427"/>
          <p:cNvSpPr/>
          <p:nvPr/>
        </p:nvSpPr>
        <p:spPr bwMode="auto">
          <a:xfrm>
            <a:off x="8503820" y="1661150"/>
            <a:ext cx="3060300" cy="256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>
                <a:solidFill>
                  <a:schemeClr val="dk1"/>
                </a:solidFill>
              </a:rPr>
              <a:t>оставьте вещи и сумки</a:t>
            </a:r>
            <a:endParaRPr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7" name="Google Shape;246;g1bc6e687a7d_0_427"/>
          <p:cNvSpPr/>
          <p:nvPr/>
        </p:nvSpPr>
        <p:spPr bwMode="auto">
          <a:xfrm>
            <a:off x="8474150" y="2324002"/>
            <a:ext cx="3354000" cy="256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>
                <a:solidFill>
                  <a:schemeClr val="dk1"/>
                </a:solidFill>
              </a:rPr>
              <a:t>не прячьте руки, держите их на виду</a:t>
            </a:r>
            <a:endParaRPr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8" name="Google Shape;247;g1bc6e687a7d_0_427"/>
          <p:cNvSpPr/>
          <p:nvPr/>
        </p:nvSpPr>
        <p:spPr bwMode="auto">
          <a:xfrm>
            <a:off x="1300875" y="3470675"/>
            <a:ext cx="3741000" cy="7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300" b="1">
                <a:solidFill>
                  <a:schemeClr val="dk1"/>
                </a:solidFill>
              </a:rPr>
              <a:t>быстро выглянуть из кабинета, группы и направить всех обучающихся, воспитанников или сотрудников, находящихся в коридоре, </a:t>
            </a:r>
            <a:br>
              <a:rPr lang="en-US" sz="1300" b="1">
                <a:solidFill>
                  <a:schemeClr val="dk1"/>
                </a:solidFill>
              </a:rPr>
            </a:br>
            <a:r>
              <a:rPr lang="en-US" sz="1300" b="1">
                <a:solidFill>
                  <a:schemeClr val="dk1"/>
                </a:solidFill>
              </a:rPr>
              <a:t>в свой кабинет</a:t>
            </a:r>
            <a:endParaRPr sz="1300" b="1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9" name="Google Shape;248;g1bc6e687a7d_0_427"/>
          <p:cNvSpPr/>
          <p:nvPr/>
        </p:nvSpPr>
        <p:spPr bwMode="auto">
          <a:xfrm>
            <a:off x="1373253" y="4545400"/>
            <a:ext cx="3815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300">
                <a:solidFill>
                  <a:schemeClr val="dk1"/>
                </a:solidFill>
              </a:rPr>
              <a:t>не впускать в кабинет, группу взрослых, которые вам не знакомы или у которых нет пропуска на посещение</a:t>
            </a:r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0" name="Google Shape;249;g1bc6e687a7d_0_427"/>
          <p:cNvSpPr/>
          <p:nvPr/>
        </p:nvSpPr>
        <p:spPr bwMode="auto">
          <a:xfrm>
            <a:off x="1300875" y="5239111"/>
            <a:ext cx="3815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300" b="1">
                <a:solidFill>
                  <a:schemeClr val="dk1"/>
                </a:solidFill>
              </a:rPr>
              <a:t>плотно закрыть дверь, желательно на ключ</a:t>
            </a:r>
            <a:endParaRPr sz="1300" b="1" i="0" u="none" strike="noStrike" cap="none">
              <a:solidFill>
                <a:schemeClr val="dk1"/>
              </a:solidFill>
            </a:endParaRPr>
          </a:p>
        </p:txBody>
      </p:sp>
      <p:sp>
        <p:nvSpPr>
          <p:cNvPr id="21" name="Google Shape;250;g1bc6e687a7d_0_427"/>
          <p:cNvSpPr/>
          <p:nvPr/>
        </p:nvSpPr>
        <p:spPr bwMode="auto">
          <a:xfrm>
            <a:off x="1373250" y="5587475"/>
            <a:ext cx="4001700" cy="3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300">
                <a:solidFill>
                  <a:schemeClr val="dk1"/>
                </a:solidFill>
              </a:rPr>
              <a:t>закрыть окна, опустить или закрыть все жалюзи</a:t>
            </a:r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2" name="Google Shape;251;g1bc6e687a7d_0_427"/>
          <p:cNvSpPr/>
          <p:nvPr/>
        </p:nvSpPr>
        <p:spPr bwMode="auto">
          <a:xfrm>
            <a:off x="5449527" y="3470675"/>
            <a:ext cx="6761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300">
                <a:solidFill>
                  <a:schemeClr val="dk1"/>
                </a:solidFill>
              </a:rPr>
              <a:t>поставить обучающихся, воспитанников у стены так, чтобы злоумышленник не мог видеть их, заглядывая в дверь</a:t>
            </a:r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3" name="Google Shape;252;g1bc6e687a7d_0_427"/>
          <p:cNvSpPr/>
          <p:nvPr/>
        </p:nvSpPr>
        <p:spPr bwMode="auto">
          <a:xfrm>
            <a:off x="5521900" y="3976228"/>
            <a:ext cx="4965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300" b="1">
                <a:solidFill>
                  <a:schemeClr val="dk1"/>
                </a:solidFill>
              </a:rPr>
              <a:t>найти для обучающихся, воспитанников «Безопасный угол»</a:t>
            </a:r>
            <a:endParaRPr sz="1300" b="1" i="0" u="none" strike="noStrike" cap="none">
              <a:solidFill>
                <a:schemeClr val="dk1"/>
              </a:solidFill>
            </a:endParaRPr>
          </a:p>
        </p:txBody>
      </p:sp>
      <p:sp>
        <p:nvSpPr>
          <p:cNvPr id="24" name="Google Shape;253;g1bc6e687a7d_0_427"/>
          <p:cNvSpPr/>
          <p:nvPr/>
        </p:nvSpPr>
        <p:spPr bwMode="auto">
          <a:xfrm>
            <a:off x="5449527" y="4483775"/>
            <a:ext cx="5817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300">
                <a:solidFill>
                  <a:schemeClr val="dk1"/>
                </a:solidFill>
              </a:rPr>
              <a:t>выключить свет и мониторы компьютеров, сотовые телефоны поставить на беззвучный сигнал</a:t>
            </a:r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5" name="Google Shape;254;g1bc6e687a7d_0_427"/>
          <p:cNvSpPr/>
          <p:nvPr/>
        </p:nvSpPr>
        <p:spPr bwMode="auto">
          <a:xfrm>
            <a:off x="5520832" y="5036750"/>
            <a:ext cx="6499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300" b="1">
                <a:solidFill>
                  <a:schemeClr val="dk1"/>
                </a:solidFill>
              </a:rPr>
              <a:t>обеспечить тишину для обучающихся, воспитанников</a:t>
            </a:r>
            <a:endParaRPr sz="1300" b="1" i="0" u="none" strike="noStrike" cap="none">
              <a:solidFill>
                <a:schemeClr val="dk1"/>
              </a:solidFill>
            </a:endParaRPr>
          </a:p>
        </p:txBody>
      </p:sp>
      <p:sp>
        <p:nvSpPr>
          <p:cNvPr id="26" name="Google Shape;255;g1bc6e687a7d_0_427"/>
          <p:cNvSpPr/>
          <p:nvPr/>
        </p:nvSpPr>
        <p:spPr bwMode="auto">
          <a:xfrm>
            <a:off x="5449525" y="5388100"/>
            <a:ext cx="6697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300">
                <a:solidFill>
                  <a:schemeClr val="dk1"/>
                </a:solidFill>
              </a:rPr>
              <a:t>заполнить лист посещаемости (перечислить учеников, которых забрали из коридоров (как указано выше), и составить список обучающихся, воспитанников, которые должны находиться в данном классе, но отсутствуют</a:t>
            </a:r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27" name="Google Shape;256;g1bc6e687a7d_0_427" descr="F:\Преза ЕН\15 марта\011.png"/>
          <p:cNvPicPr/>
          <p:nvPr/>
        </p:nvPicPr>
        <p:blipFill>
          <a:blip r:embed="rId2">
            <a:alphaModFix/>
          </a:blip>
          <a:srcRect t="46927" b="44778"/>
          <a:stretch/>
        </p:blipFill>
        <p:spPr bwMode="auto">
          <a:xfrm rot="5400000">
            <a:off x="-1263" y="4740788"/>
            <a:ext cx="2492201" cy="112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57;g1bc6e687a7d_0_427" descr="F:\Преза ЕН\15 марта\011.png"/>
          <p:cNvPicPr/>
          <p:nvPr/>
        </p:nvPicPr>
        <p:blipFill>
          <a:blip r:embed="rId2">
            <a:alphaModFix/>
          </a:blip>
          <a:srcRect t="46927" b="44778"/>
          <a:stretch/>
        </p:blipFill>
        <p:spPr bwMode="auto">
          <a:xfrm rot="5400000">
            <a:off x="4072836" y="4740788"/>
            <a:ext cx="2492201" cy="112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58;g1bc6e687a7d_0_427"/>
          <p:cNvPicPr/>
          <p:nvPr/>
        </p:nvPicPr>
        <p:blipFill>
          <a:blip r:embed="rId3">
            <a:alphaModFix/>
          </a:blip>
          <a:stretch/>
        </p:blipFill>
        <p:spPr bwMode="auto">
          <a:xfrm flipH="1">
            <a:off x="180400" y="3755350"/>
            <a:ext cx="990275" cy="201846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259;g1bc6e687a7d_0_427"/>
          <p:cNvSpPr/>
          <p:nvPr/>
        </p:nvSpPr>
        <p:spPr bwMode="auto">
          <a:xfrm>
            <a:off x="614213" y="6362700"/>
            <a:ext cx="11011200" cy="5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800" b="1">
                <a:solidFill>
                  <a:schemeClr val="dk1"/>
                </a:solidFill>
              </a:rPr>
              <a:t>Примечание: </a:t>
            </a:r>
            <a:r>
              <a:rPr lang="en-US" sz="1600" b="1">
                <a:solidFill>
                  <a:schemeClr val="dk1"/>
                </a:solidFill>
              </a:rPr>
              <a:t>Перед выключением света сотрудники находят и держат в руках свой журнал посещаемости. Это поможет обеспечить эвакуацию всех обучающихся, воспитанников.</a:t>
            </a: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31" name="Google Shape;260;g1bc6e687a7d_0_427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11049023" y="6185187"/>
            <a:ext cx="791875" cy="971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261;g1bc6e687a7d_0_427"/>
          <p:cNvPicPr/>
          <p:nvPr/>
        </p:nvPicPr>
        <p:blipFill>
          <a:blip r:embed="rId5">
            <a:alphaModFix/>
          </a:blip>
          <a:stretch/>
        </p:blipFill>
        <p:spPr bwMode="auto">
          <a:xfrm flipH="1">
            <a:off x="143717" y="1462913"/>
            <a:ext cx="2121547" cy="1351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266;g1bc6e687a7d_0_547"/>
          <p:cNvSpPr/>
          <p:nvPr/>
        </p:nvSpPr>
        <p:spPr bwMode="auto">
          <a:xfrm>
            <a:off x="1133075" y="1761525"/>
            <a:ext cx="4946400" cy="8115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c</a:t>
            </a: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Google Shape;267;g1bc6e687a7d_0_547"/>
          <p:cNvSpPr/>
          <p:nvPr/>
        </p:nvSpPr>
        <p:spPr bwMode="auto">
          <a:xfrm>
            <a:off x="1133050" y="1013224"/>
            <a:ext cx="4946400" cy="6345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" name="Google Shape;268;g1bc6e687a7d_0_547"/>
          <p:cNvSpPr/>
          <p:nvPr/>
        </p:nvSpPr>
        <p:spPr bwMode="auto">
          <a:xfrm>
            <a:off x="6160125" y="1013226"/>
            <a:ext cx="4946400" cy="6345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" name="Google Shape;269;g1bc6e687a7d_0_547"/>
          <p:cNvSpPr/>
          <p:nvPr/>
        </p:nvSpPr>
        <p:spPr bwMode="auto">
          <a:xfrm>
            <a:off x="1243113" y="1020763"/>
            <a:ext cx="45642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300">
                <a:solidFill>
                  <a:schemeClr val="dk1"/>
                </a:solidFill>
              </a:rPr>
              <a:t>обучающихся находящихся в спортивном зале, необходимо перевести в раздевалку, запереть все двери, найти безопасное место и выключить свет</a:t>
            </a:r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8" name="Google Shape;270;g1bc6e687a7d_0_547"/>
          <p:cNvSpPr/>
          <p:nvPr/>
        </p:nvSpPr>
        <p:spPr bwMode="auto">
          <a:xfrm>
            <a:off x="6447950" y="1093025"/>
            <a:ext cx="4292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300">
                <a:solidFill>
                  <a:schemeClr val="dk1"/>
                </a:solidFill>
              </a:rPr>
              <a:t>все, кто находится в коридоре, немедленно проходят в ближайший класс и выключают свет</a:t>
            </a:r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9" name="Google Shape;271;g1bc6e687a7d_0_547"/>
          <p:cNvSpPr/>
          <p:nvPr/>
        </p:nvSpPr>
        <p:spPr bwMode="auto">
          <a:xfrm>
            <a:off x="1133063" y="2666324"/>
            <a:ext cx="4946400" cy="11004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" name="Google Shape;272;g1bc6e687a7d_0_547"/>
          <p:cNvSpPr/>
          <p:nvPr/>
        </p:nvSpPr>
        <p:spPr bwMode="auto">
          <a:xfrm>
            <a:off x="1243113" y="2740507"/>
            <a:ext cx="48363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300">
                <a:solidFill>
                  <a:schemeClr val="dk1"/>
                </a:solidFill>
              </a:rPr>
              <a:t>сотрудники и обучающиеся, воспитанники находящиеся вне здания организации образования, добегают до ближайшего безопасного места, останавливаются, занимают лежащее положение и не двигаются</a:t>
            </a:r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" name="Google Shape;273;g1bc6e687a7d_0_547"/>
          <p:cNvSpPr/>
          <p:nvPr/>
        </p:nvSpPr>
        <p:spPr bwMode="auto">
          <a:xfrm>
            <a:off x="1133063" y="3856850"/>
            <a:ext cx="9973500" cy="5232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c</a:t>
            </a: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2" name="Google Shape;274;g1bc6e687a7d_0_547"/>
          <p:cNvSpPr/>
          <p:nvPr/>
        </p:nvSpPr>
        <p:spPr bwMode="auto">
          <a:xfrm>
            <a:off x="1318125" y="3956723"/>
            <a:ext cx="9594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300">
                <a:solidFill>
                  <a:schemeClr val="dk1"/>
                </a:solidFill>
              </a:rPr>
              <a:t>сотрудники и обучающиеся, которые находятся в туалетах закрывают кабинку и выключают свет</a:t>
            </a:r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3" name="Google Shape;275;g1bc6e687a7d_0_547"/>
          <p:cNvSpPr/>
          <p:nvPr/>
        </p:nvSpPr>
        <p:spPr bwMode="auto">
          <a:xfrm>
            <a:off x="138025" y="92425"/>
            <a:ext cx="121017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>
              <a:lnSpc>
                <a:spcPct val="114999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  <a:defRPr/>
            </a:pPr>
            <a:r>
              <a:rPr lang="en-US" sz="1600" b="1">
                <a:solidFill>
                  <a:srgbClr val="002060"/>
                </a:solidFill>
              </a:rPr>
              <a:t>АЛГОРИТМ</a:t>
            </a:r>
            <a:br>
              <a:rPr lang="en-US" sz="1600" b="1">
                <a:solidFill>
                  <a:srgbClr val="002060"/>
                </a:solidFill>
              </a:rPr>
            </a:br>
            <a:r>
              <a:rPr lang="en-US" sz="1600" b="1">
                <a:solidFill>
                  <a:srgbClr val="002060"/>
                </a:solidFill>
              </a:rPr>
              <a:t>действий при вооруженном нападении на сотрудников, педагогов, </a:t>
            </a:r>
            <a:br>
              <a:rPr lang="en-US" sz="1600" b="1">
                <a:solidFill>
                  <a:srgbClr val="002060"/>
                </a:solidFill>
              </a:rPr>
            </a:br>
            <a:r>
              <a:rPr lang="en-US" sz="1600" b="1">
                <a:solidFill>
                  <a:srgbClr val="002060"/>
                </a:solidFill>
              </a:rPr>
              <a:t>обучающихся и воспитанников организаций образования</a:t>
            </a:r>
            <a:endParaRPr sz="1600" b="1">
              <a:solidFill>
                <a:srgbClr val="002060"/>
              </a:solidFill>
            </a:endParaRPr>
          </a:p>
        </p:txBody>
      </p:sp>
      <p:sp>
        <p:nvSpPr>
          <p:cNvPr id="14" name="Google Shape;276;g1bc6e687a7d_0_547"/>
          <p:cNvSpPr/>
          <p:nvPr/>
        </p:nvSpPr>
        <p:spPr bwMode="auto">
          <a:xfrm>
            <a:off x="0" y="4286375"/>
            <a:ext cx="12239700" cy="5652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5" name="Google Shape;277;g1bc6e687a7d_0_547"/>
          <p:cNvSpPr>
            <a:spLocks/>
          </p:cNvSpPr>
          <p:nvPr/>
        </p:nvSpPr>
        <p:spPr bwMode="auto">
          <a:xfrm>
            <a:off x="1619775" y="4349150"/>
            <a:ext cx="9428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b="1">
                <a:solidFill>
                  <a:schemeClr val="dk1"/>
                </a:solidFill>
              </a:rPr>
              <a:t>Примечание: Оставайтесь в безопасных местах до распоряжения руководителя.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6" name="Google Shape;278;g1bc6e687a7d_0_547"/>
          <p:cNvSpPr/>
          <p:nvPr/>
        </p:nvSpPr>
        <p:spPr bwMode="auto">
          <a:xfrm>
            <a:off x="6160138" y="2666324"/>
            <a:ext cx="4946400" cy="11004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7" name="Google Shape;279;g1bc6e687a7d_0_547"/>
          <p:cNvSpPr/>
          <p:nvPr/>
        </p:nvSpPr>
        <p:spPr bwMode="auto">
          <a:xfrm>
            <a:off x="6438838" y="2750775"/>
            <a:ext cx="42921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300">
                <a:solidFill>
                  <a:schemeClr val="dk1"/>
                </a:solidFill>
              </a:rPr>
              <a:t>обучающиеся и сотрудники библиотеки остаются в библиотеке. Библиотекари закрывают двери, находят для детей и для себя безопасное место и выключают свет</a:t>
            </a:r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8" name="Google Shape;280;g1bc6e687a7d_0_547"/>
          <p:cNvSpPr/>
          <p:nvPr/>
        </p:nvSpPr>
        <p:spPr bwMode="auto">
          <a:xfrm>
            <a:off x="1561975" y="6140975"/>
            <a:ext cx="4035000" cy="6345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9" name="Google Shape;281;g1bc6e687a7d_0_547"/>
          <p:cNvSpPr/>
          <p:nvPr/>
        </p:nvSpPr>
        <p:spPr bwMode="auto">
          <a:xfrm>
            <a:off x="1561975" y="5409225"/>
            <a:ext cx="4035000" cy="5652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0" name="Google Shape;282;g1bc6e687a7d_0_547"/>
          <p:cNvSpPr/>
          <p:nvPr/>
        </p:nvSpPr>
        <p:spPr bwMode="auto">
          <a:xfrm>
            <a:off x="1723475" y="6249475"/>
            <a:ext cx="3712199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>
                <a:solidFill>
                  <a:schemeClr val="dk1"/>
                </a:solidFill>
              </a:rPr>
              <a:t>незаметно покинуть объект, при невозможности - укрыться в безопасном месте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1" name="Google Shape;283;g1bc6e687a7d_0_547"/>
          <p:cNvSpPr/>
          <p:nvPr/>
        </p:nvSpPr>
        <p:spPr bwMode="auto">
          <a:xfrm>
            <a:off x="2235391" y="4918124"/>
            <a:ext cx="7906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700" b="1">
                <a:solidFill>
                  <a:srgbClr val="2F5496"/>
                </a:solidFill>
              </a:rPr>
              <a:t>Действия обучающихся:</a:t>
            </a:r>
            <a:endParaRPr sz="1700" b="1" i="0" u="none" strike="noStrike" cap="none">
              <a:solidFill>
                <a:srgbClr val="2F5496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2" name="Google Shape;284;g1bc6e687a7d_0_547"/>
          <p:cNvSpPr/>
          <p:nvPr/>
        </p:nvSpPr>
        <p:spPr bwMode="auto">
          <a:xfrm>
            <a:off x="1730203" y="5445135"/>
            <a:ext cx="3747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>
                <a:solidFill>
                  <a:schemeClr val="dk1"/>
                </a:solidFill>
              </a:rPr>
              <a:t>не паниковать, во всем слушать сотрудников </a:t>
            </a:r>
            <a:br>
              <a:rPr lang="en-US" sz="1200">
                <a:solidFill>
                  <a:schemeClr val="dk1"/>
                </a:solidFill>
              </a:rPr>
            </a:br>
            <a:r>
              <a:rPr lang="en-US" sz="1200">
                <a:solidFill>
                  <a:schemeClr val="dk1"/>
                </a:solidFill>
              </a:rPr>
              <a:t>и педагогов школы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cxnSp>
        <p:nvCxnSpPr>
          <p:cNvPr id="23" name="Google Shape;285;g1bc6e687a7d_0_547"/>
          <p:cNvCxnSpPr>
            <a:cxnSpLocks/>
          </p:cNvCxnSpPr>
          <p:nvPr/>
        </p:nvCxnSpPr>
        <p:spPr bwMode="auto">
          <a:xfrm rot="-5400000" flipH="1">
            <a:off x="1489675" y="5801254"/>
            <a:ext cx="565200" cy="4206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4" name="Google Shape;286;g1bc6e687a7d_0_547"/>
          <p:cNvSpPr/>
          <p:nvPr/>
        </p:nvSpPr>
        <p:spPr bwMode="auto">
          <a:xfrm>
            <a:off x="5727675" y="6032758"/>
            <a:ext cx="6339300" cy="7386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5" name="Google Shape;287;g1bc6e687a7d_0_547"/>
          <p:cNvSpPr/>
          <p:nvPr/>
        </p:nvSpPr>
        <p:spPr bwMode="auto">
          <a:xfrm>
            <a:off x="5727675" y="5333024"/>
            <a:ext cx="5748900" cy="5652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6" name="Google Shape;288;g1bc6e687a7d_0_547"/>
          <p:cNvSpPr/>
          <p:nvPr/>
        </p:nvSpPr>
        <p:spPr bwMode="auto">
          <a:xfrm>
            <a:off x="5905204" y="6141258"/>
            <a:ext cx="5832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>
                <a:solidFill>
                  <a:schemeClr val="dk1"/>
                </a:solidFill>
              </a:rPr>
              <a:t>по возможности информировать любым способом правоохранительные и/или специальные государственные органы, охрану, персонал, руководство объекта о факте и обстоятельствах вооруженного нападения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7" name="Google Shape;289;g1bc6e687a7d_0_547"/>
          <p:cNvSpPr/>
          <p:nvPr/>
        </p:nvSpPr>
        <p:spPr bwMode="auto">
          <a:xfrm>
            <a:off x="5891150" y="5437303"/>
            <a:ext cx="5339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>
                <a:solidFill>
                  <a:schemeClr val="dk1"/>
                </a:solidFill>
              </a:rPr>
              <a:t>заблокировать дверь, дождаться прибытия сотрудников правопорядка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cxnSp>
        <p:nvCxnSpPr>
          <p:cNvPr id="28" name="Google Shape;290;g1bc6e687a7d_0_547"/>
          <p:cNvCxnSpPr>
            <a:cxnSpLocks/>
          </p:cNvCxnSpPr>
          <p:nvPr/>
        </p:nvCxnSpPr>
        <p:spPr bwMode="auto">
          <a:xfrm rot="5400000">
            <a:off x="10983650" y="5725053"/>
            <a:ext cx="565200" cy="4206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29" name="Google Shape;291;g1bc6e687a7d_0_547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41675" y="5409225"/>
            <a:ext cx="1576226" cy="137835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292;g1bc6e687a7d_0_547"/>
          <p:cNvSpPr/>
          <p:nvPr/>
        </p:nvSpPr>
        <p:spPr bwMode="auto">
          <a:xfrm>
            <a:off x="6160150" y="1761525"/>
            <a:ext cx="4946400" cy="8115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c</a:t>
            </a: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1" name="Google Shape;293;g1bc6e687a7d_0_547"/>
          <p:cNvSpPr/>
          <p:nvPr/>
        </p:nvSpPr>
        <p:spPr bwMode="auto">
          <a:xfrm>
            <a:off x="6659038" y="1850085"/>
            <a:ext cx="3851699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300">
                <a:solidFill>
                  <a:schemeClr val="dk1"/>
                </a:solidFill>
              </a:rPr>
              <a:t>обучающихся, находящихся в столовых, необходимо передислоцировать в ближайшие классы и выключить свет</a:t>
            </a:r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2" name="Google Shape;294;g1bc6e687a7d_0_547"/>
          <p:cNvSpPr/>
          <p:nvPr/>
        </p:nvSpPr>
        <p:spPr bwMode="auto">
          <a:xfrm>
            <a:off x="1133075" y="1779713"/>
            <a:ext cx="49464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300">
                <a:solidFill>
                  <a:schemeClr val="dk1"/>
                </a:solidFill>
              </a:rPr>
              <a:t>медицинские работники, работники столовой, вспомогательный персонал остается в помещении, в котором они находятся, закрывают двери и выключить свет</a:t>
            </a:r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33" name="Google Shape;295;g1bc6e687a7d_0_547"/>
          <p:cNvPicPr/>
          <p:nvPr/>
        </p:nvPicPr>
        <p:blipFill>
          <a:blip r:embed="rId3">
            <a:alphaModFix/>
          </a:blip>
          <a:srcRect l="65804" r="-2167" b="49768"/>
          <a:stretch/>
        </p:blipFill>
        <p:spPr bwMode="auto">
          <a:xfrm flipH="1">
            <a:off x="10745891" y="1052780"/>
            <a:ext cx="1321081" cy="2027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296;g1bc6e687a7d_0_547"/>
          <p:cNvPicPr/>
          <p:nvPr/>
        </p:nvPicPr>
        <p:blipFill>
          <a:blip r:embed="rId3">
            <a:alphaModFix/>
          </a:blip>
          <a:srcRect l="31352" r="41764" b="49768"/>
          <a:stretch/>
        </p:blipFill>
        <p:spPr bwMode="auto">
          <a:xfrm flipH="1">
            <a:off x="10669167" y="2362450"/>
            <a:ext cx="976670" cy="2027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297;g1bc6e687a7d_0_547"/>
          <p:cNvPicPr/>
          <p:nvPr/>
        </p:nvPicPr>
        <p:blipFill>
          <a:blip r:embed="rId3">
            <a:alphaModFix/>
          </a:blip>
          <a:srcRect t="49768" r="73117"/>
          <a:stretch/>
        </p:blipFill>
        <p:spPr bwMode="auto">
          <a:xfrm>
            <a:off x="341450" y="1052775"/>
            <a:ext cx="976670" cy="2027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298;g1bc6e687a7d_0_547"/>
          <p:cNvPicPr/>
          <p:nvPr/>
        </p:nvPicPr>
        <p:blipFill>
          <a:blip r:embed="rId3">
            <a:alphaModFix/>
          </a:blip>
          <a:srcRect r="73117" b="49768"/>
          <a:stretch/>
        </p:blipFill>
        <p:spPr bwMode="auto">
          <a:xfrm>
            <a:off x="557875" y="2362450"/>
            <a:ext cx="976670" cy="2027868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299;g1bc6e687a7d_0_547"/>
          <p:cNvSpPr/>
          <p:nvPr/>
        </p:nvSpPr>
        <p:spPr bwMode="auto">
          <a:xfrm>
            <a:off x="0" y="6943750"/>
            <a:ext cx="12239700" cy="5652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8" name="Google Shape;300;g1bc6e687a7d_0_547"/>
          <p:cNvSpPr>
            <a:spLocks/>
          </p:cNvSpPr>
          <p:nvPr/>
        </p:nvSpPr>
        <p:spPr bwMode="auto">
          <a:xfrm>
            <a:off x="1619775" y="7006525"/>
            <a:ext cx="9428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b="1">
                <a:solidFill>
                  <a:schemeClr val="dk1"/>
                </a:solidFill>
              </a:rPr>
              <a:t>Примечание: Оставайтесь в безопасных местах до распоряжения руководителя или педагогов.</a:t>
            </a:r>
            <a:endParaRPr b="1">
              <a:solidFill>
                <a:schemeClr val="dk1"/>
              </a:solidFill>
            </a:endParaRPr>
          </a:p>
        </p:txBody>
      </p:sp>
      <p:pic>
        <p:nvPicPr>
          <p:cNvPr id="39" name="Google Shape;301;g1bc6e687a7d_0_547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5371639" y="5663875"/>
            <a:ext cx="640554" cy="63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326;g1bc6e687a7d_0_725"/>
          <p:cNvSpPr/>
          <p:nvPr/>
        </p:nvSpPr>
        <p:spPr bwMode="auto">
          <a:xfrm>
            <a:off x="728538" y="5253900"/>
            <a:ext cx="10905600" cy="583799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5" name="Google Shape;327;g1bc6e687a7d_0_725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138013" y="3174538"/>
            <a:ext cx="3300001" cy="183142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328;g1bc6e687a7d_0_725"/>
          <p:cNvSpPr/>
          <p:nvPr/>
        </p:nvSpPr>
        <p:spPr bwMode="auto">
          <a:xfrm>
            <a:off x="3438025" y="3416600"/>
            <a:ext cx="7992000" cy="583799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" name="Google Shape;329;g1bc6e687a7d_0_725"/>
          <p:cNvSpPr/>
          <p:nvPr/>
        </p:nvSpPr>
        <p:spPr bwMode="auto">
          <a:xfrm>
            <a:off x="3797000" y="3512350"/>
            <a:ext cx="7905000" cy="16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500" b="1">
                <a:solidFill>
                  <a:schemeClr val="dk1"/>
                </a:solidFill>
              </a:rPr>
              <a:t>Организовать защиту находящихся рядом обучающихся, воспитанников</a:t>
            </a:r>
            <a:endParaRPr sz="1500" b="1">
              <a:solidFill>
                <a:schemeClr val="dk1"/>
              </a:solidFill>
            </a:endParaRPr>
          </a:p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300" b="1">
              <a:solidFill>
                <a:schemeClr val="dk1"/>
              </a:solidFill>
            </a:endParaRPr>
          </a:p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300" b="1">
              <a:solidFill>
                <a:schemeClr val="dk1"/>
              </a:solidFill>
            </a:endParaRPr>
          </a:p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>
                <a:solidFill>
                  <a:schemeClr val="dk1"/>
                </a:solidFill>
              </a:rPr>
              <a:t>По возможности предотвратить их попадание в заложники, незаметно вывести из здания или укрыться в помещении, заблокировать дверь, продержаться до прибытия сотрудников правопорядка или возможности безопасности покинуть здание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8" name="Google Shape;330;g1bc6e687a7d_0_725"/>
          <p:cNvSpPr/>
          <p:nvPr/>
        </p:nvSpPr>
        <p:spPr bwMode="auto">
          <a:xfrm>
            <a:off x="138025" y="92425"/>
            <a:ext cx="121017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>
              <a:lnSpc>
                <a:spcPct val="114999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  <a:defRPr/>
            </a:pPr>
            <a:r>
              <a:rPr lang="en-US" sz="1600" b="1">
                <a:solidFill>
                  <a:srgbClr val="002060"/>
                </a:solidFill>
              </a:rPr>
              <a:t>АЛГОРИТМ</a:t>
            </a:r>
            <a:br>
              <a:rPr lang="en-US" sz="1600" b="1">
                <a:solidFill>
                  <a:srgbClr val="002060"/>
                </a:solidFill>
              </a:rPr>
            </a:br>
            <a:r>
              <a:rPr lang="en-US" sz="1600" b="1">
                <a:solidFill>
                  <a:srgbClr val="002060"/>
                </a:solidFill>
              </a:rPr>
              <a:t>действий при захвате заложников в организации образования</a:t>
            </a:r>
            <a:endParaRPr sz="1600" b="1">
              <a:solidFill>
                <a:srgbClr val="002060"/>
              </a:solidFill>
            </a:endParaRPr>
          </a:p>
        </p:txBody>
      </p:sp>
      <p:sp>
        <p:nvSpPr>
          <p:cNvPr id="9" name="Google Shape;331;g1bc6e687a7d_0_725"/>
          <p:cNvSpPr/>
          <p:nvPr/>
        </p:nvSpPr>
        <p:spPr bwMode="auto">
          <a:xfrm>
            <a:off x="6824021" y="1309025"/>
            <a:ext cx="2402699" cy="12348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" name="Google Shape;332;g1bc6e687a7d_0_725"/>
          <p:cNvSpPr/>
          <p:nvPr/>
        </p:nvSpPr>
        <p:spPr bwMode="auto">
          <a:xfrm>
            <a:off x="3439958" y="1309025"/>
            <a:ext cx="3300000" cy="12348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1" name="Google Shape;333;g1bc6e687a7d_0_725"/>
          <p:cNvSpPr/>
          <p:nvPr/>
        </p:nvSpPr>
        <p:spPr bwMode="auto">
          <a:xfrm>
            <a:off x="597150" y="1309025"/>
            <a:ext cx="2773800" cy="12348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2" name="Google Shape;334;g1bc6e687a7d_0_725"/>
          <p:cNvSpPr/>
          <p:nvPr/>
        </p:nvSpPr>
        <p:spPr bwMode="auto">
          <a:xfrm>
            <a:off x="4221003" y="919018"/>
            <a:ext cx="35988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0215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ДЕЙСТВИЯ РУКОВОДИТЕЛЯ:</a:t>
            </a: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3" name="Google Shape;335;g1bc6e687a7d_0_725"/>
          <p:cNvSpPr/>
          <p:nvPr/>
        </p:nvSpPr>
        <p:spPr bwMode="auto">
          <a:xfrm>
            <a:off x="655149" y="1402775"/>
            <a:ext cx="2535900" cy="1047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>
                <a:solidFill>
                  <a:schemeClr val="dk1"/>
                </a:solidFill>
              </a:rPr>
              <a:t>организовать максимально возможные условия для безопасности обучающихся, воспитанников, педагогов и других сотрудников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4" name="Google Shape;336;g1bc6e687a7d_0_725"/>
          <p:cNvSpPr/>
          <p:nvPr/>
        </p:nvSpPr>
        <p:spPr bwMode="auto">
          <a:xfrm>
            <a:off x="3613829" y="1388675"/>
            <a:ext cx="2967300" cy="1047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>
                <a:solidFill>
                  <a:schemeClr val="dk1"/>
                </a:solidFill>
              </a:rPr>
              <a:t>незамедлительно информировать правоохранительные и/или специальные государственные органы о захвате сотрудников, педагогов и обучающихся в заложнике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5" name="Google Shape;337;g1bc6e687a7d_0_725"/>
          <p:cNvSpPr/>
          <p:nvPr/>
        </p:nvSpPr>
        <p:spPr bwMode="auto">
          <a:xfrm>
            <a:off x="6959596" y="1636775"/>
            <a:ext cx="21693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>
                <a:solidFill>
                  <a:schemeClr val="dk1"/>
                </a:solidFill>
              </a:rPr>
              <a:t>пытаться выяснить требования захватчиков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16" name="Google Shape;338;g1bc6e687a7d_0_725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46099" y="1309025"/>
            <a:ext cx="551050" cy="123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339;g1bc6e687a7d_0_725"/>
          <p:cNvSpPr/>
          <p:nvPr/>
        </p:nvSpPr>
        <p:spPr bwMode="auto">
          <a:xfrm>
            <a:off x="3146842" y="1869401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8" name="Google Shape;340;g1bc6e687a7d_0_725"/>
          <p:cNvSpPr/>
          <p:nvPr/>
        </p:nvSpPr>
        <p:spPr bwMode="auto">
          <a:xfrm>
            <a:off x="6509796" y="1869401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9" name="Google Shape;341;g1bc6e687a7d_0_725"/>
          <p:cNvSpPr/>
          <p:nvPr/>
        </p:nvSpPr>
        <p:spPr bwMode="auto">
          <a:xfrm>
            <a:off x="9348550" y="1309025"/>
            <a:ext cx="2610900" cy="12348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0" name="Google Shape;342;g1bc6e687a7d_0_725"/>
          <p:cNvSpPr/>
          <p:nvPr/>
        </p:nvSpPr>
        <p:spPr bwMode="auto">
          <a:xfrm>
            <a:off x="9640412" y="1388675"/>
            <a:ext cx="2169300" cy="1047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>
                <a:solidFill>
                  <a:schemeClr val="dk1"/>
                </a:solidFill>
              </a:rPr>
              <a:t>обеспечить взаимодействие с прибывающими силами оперативного штаба по борьбе с терроризмом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1" name="Google Shape;343;g1bc6e687a7d_0_725"/>
          <p:cNvSpPr/>
          <p:nvPr/>
        </p:nvSpPr>
        <p:spPr bwMode="auto">
          <a:xfrm>
            <a:off x="8995229" y="1869401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2" name="Google Shape;344;g1bc6e687a7d_0_725"/>
          <p:cNvSpPr/>
          <p:nvPr/>
        </p:nvSpPr>
        <p:spPr bwMode="auto">
          <a:xfrm>
            <a:off x="2692248" y="2901025"/>
            <a:ext cx="66564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0215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b="1"/>
              <a:t>Действия персонала (сотрудники, педагоги):</a:t>
            </a: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cxnSp>
        <p:nvCxnSpPr>
          <p:cNvPr id="23" name="Google Shape;345;g1bc6e687a7d_0_725"/>
          <p:cNvCxnSpPr>
            <a:cxnSpLocks/>
          </p:cNvCxnSpPr>
          <p:nvPr/>
        </p:nvCxnSpPr>
        <p:spPr bwMode="auto">
          <a:xfrm>
            <a:off x="3438027" y="4980707"/>
            <a:ext cx="7992000" cy="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" name="Google Shape;346;g1bc6e687a7d_0_725"/>
          <p:cNvSpPr/>
          <p:nvPr/>
        </p:nvSpPr>
        <p:spPr bwMode="auto">
          <a:xfrm>
            <a:off x="1110413" y="5253900"/>
            <a:ext cx="10011299" cy="9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500" b="1">
                <a:solidFill>
                  <a:schemeClr val="dk1"/>
                </a:solidFill>
              </a:rPr>
              <a:t>по возможности информировать любым доступным способом и при условии гарантированного </a:t>
            </a:r>
            <a:br>
              <a:rPr lang="en-US" sz="1500" b="1">
                <a:solidFill>
                  <a:schemeClr val="dk1"/>
                </a:solidFill>
              </a:rPr>
            </a:br>
            <a:r>
              <a:rPr lang="en-US" sz="1500" b="1">
                <a:solidFill>
                  <a:schemeClr val="dk1"/>
                </a:solidFill>
              </a:rPr>
              <a:t>обеспечения собственной безопасности</a:t>
            </a:r>
            <a:endParaRPr sz="1500" b="1">
              <a:solidFill>
                <a:schemeClr val="dk1"/>
              </a:solidFill>
            </a:endParaRPr>
          </a:p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500" b="1">
              <a:solidFill>
                <a:schemeClr val="dk1"/>
              </a:solidFill>
            </a:endParaRPr>
          </a:p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>
                <a:solidFill>
                  <a:schemeClr val="dk1"/>
                </a:solidFill>
              </a:rPr>
              <a:t>правоохранительные и/или специальные государственные органы об обстоятельствах </a:t>
            </a:r>
            <a:br>
              <a:rPr lang="en-US">
                <a:solidFill>
                  <a:schemeClr val="dk1"/>
                </a:solidFill>
              </a:rPr>
            </a:br>
            <a:r>
              <a:rPr lang="en-US">
                <a:solidFill>
                  <a:schemeClr val="dk1"/>
                </a:solidFill>
              </a:rPr>
              <a:t>захвата заложников и злоумышленниках: 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5" name="Google Shape;347;g1bc6e687a7d_0_725"/>
          <p:cNvSpPr/>
          <p:nvPr/>
        </p:nvSpPr>
        <p:spPr bwMode="auto">
          <a:xfrm>
            <a:off x="605495" y="5845183"/>
            <a:ext cx="504900" cy="349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6" name="Google Shape;348;g1bc6e687a7d_0_725"/>
          <p:cNvSpPr/>
          <p:nvPr/>
        </p:nvSpPr>
        <p:spPr bwMode="auto">
          <a:xfrm>
            <a:off x="3292095" y="3991545"/>
            <a:ext cx="504900" cy="349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7" name="Google Shape;349;g1bc6e687a7d_0_725"/>
          <p:cNvSpPr/>
          <p:nvPr/>
        </p:nvSpPr>
        <p:spPr bwMode="auto">
          <a:xfrm>
            <a:off x="1110388" y="6510025"/>
            <a:ext cx="27738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238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500"/>
              <a:buChar char="➢"/>
              <a:defRPr/>
            </a:pPr>
            <a:r>
              <a:rPr lang="en-US" sz="1500" b="1" i="1">
                <a:solidFill>
                  <a:schemeClr val="dk1"/>
                </a:solidFill>
              </a:rPr>
              <a:t>количество, </a:t>
            </a:r>
            <a:endParaRPr sz="1500" b="1" i="1">
              <a:solidFill>
                <a:schemeClr val="dk1"/>
              </a:solidFill>
            </a:endParaRPr>
          </a:p>
          <a:p>
            <a:pPr marL="457200" marR="0" lvl="0" indent="-3238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500"/>
              <a:buChar char="➢"/>
              <a:defRPr/>
            </a:pPr>
            <a:r>
              <a:rPr lang="en-US" sz="1500" b="1" i="1">
                <a:solidFill>
                  <a:schemeClr val="dk1"/>
                </a:solidFill>
              </a:rPr>
              <a:t>вооружение, </a:t>
            </a:r>
            <a:endParaRPr sz="1500" b="1" i="1">
              <a:solidFill>
                <a:schemeClr val="dk1"/>
              </a:solidFill>
            </a:endParaRPr>
          </a:p>
        </p:txBody>
      </p:sp>
      <p:sp>
        <p:nvSpPr>
          <p:cNvPr id="28" name="Google Shape;350;g1bc6e687a7d_0_725"/>
          <p:cNvSpPr/>
          <p:nvPr/>
        </p:nvSpPr>
        <p:spPr bwMode="auto">
          <a:xfrm>
            <a:off x="6943938" y="6510025"/>
            <a:ext cx="27738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238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500"/>
              <a:buChar char="➢"/>
              <a:defRPr/>
            </a:pPr>
            <a:r>
              <a:rPr lang="en-US" sz="1500" b="1" i="1">
                <a:solidFill>
                  <a:schemeClr val="dk1"/>
                </a:solidFill>
              </a:rPr>
              <a:t>клички, </a:t>
            </a:r>
            <a:endParaRPr sz="1500" b="1" i="1">
              <a:solidFill>
                <a:schemeClr val="dk1"/>
              </a:solidFill>
            </a:endParaRPr>
          </a:p>
          <a:p>
            <a:pPr marL="457200" marR="0" lvl="0" indent="-3238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500"/>
              <a:buChar char="➢"/>
              <a:defRPr/>
            </a:pPr>
            <a:r>
              <a:rPr lang="en-US" sz="1500" b="1" i="1">
                <a:solidFill>
                  <a:schemeClr val="dk1"/>
                </a:solidFill>
              </a:rPr>
              <a:t>национальность</a:t>
            </a:r>
            <a:endParaRPr sz="1500" b="1" i="1">
              <a:solidFill>
                <a:schemeClr val="dk1"/>
              </a:solidFill>
            </a:endParaRPr>
          </a:p>
        </p:txBody>
      </p:sp>
      <p:sp>
        <p:nvSpPr>
          <p:cNvPr id="29" name="Google Shape;351;g1bc6e687a7d_0_725"/>
          <p:cNvSpPr/>
          <p:nvPr/>
        </p:nvSpPr>
        <p:spPr bwMode="auto">
          <a:xfrm>
            <a:off x="4254213" y="6510025"/>
            <a:ext cx="27738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238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500"/>
              <a:buChar char="➢"/>
              <a:defRPr/>
            </a:pPr>
            <a:r>
              <a:rPr lang="en-US" sz="1500" b="1" i="1">
                <a:solidFill>
                  <a:schemeClr val="dk1"/>
                </a:solidFill>
              </a:rPr>
              <a:t>оснащение,</a:t>
            </a:r>
            <a:endParaRPr sz="1500" b="1" i="1">
              <a:solidFill>
                <a:schemeClr val="dk1"/>
              </a:solidFill>
            </a:endParaRPr>
          </a:p>
          <a:p>
            <a:pPr marL="457200" marR="0" lvl="0" indent="-3238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500"/>
              <a:buChar char="➢"/>
              <a:defRPr/>
            </a:pPr>
            <a:r>
              <a:rPr lang="en-US" sz="1500" b="1" i="1">
                <a:solidFill>
                  <a:schemeClr val="dk1"/>
                </a:solidFill>
              </a:rPr>
              <a:t>возраст, </a:t>
            </a:r>
            <a:endParaRPr sz="1500" b="1" i="1">
              <a:solidFill>
                <a:schemeClr val="dk1"/>
              </a:solidFill>
            </a:endParaRPr>
          </a:p>
        </p:txBody>
      </p:sp>
      <p:pic>
        <p:nvPicPr>
          <p:cNvPr id="30" name="Google Shape;352;g1bc6e687a7d_0_725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10138061" y="5561150"/>
            <a:ext cx="1418750" cy="150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583;g1bc6e687a7d_0_1392"/>
          <p:cNvSpPr/>
          <p:nvPr/>
        </p:nvSpPr>
        <p:spPr bwMode="auto">
          <a:xfrm>
            <a:off x="2361000" y="5126700"/>
            <a:ext cx="2762100" cy="2081099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5" name="Google Shape;584;g1bc6e687a7d_0_1392"/>
          <p:cNvSpPr/>
          <p:nvPr/>
        </p:nvSpPr>
        <p:spPr bwMode="auto">
          <a:xfrm>
            <a:off x="5743238" y="3497400"/>
            <a:ext cx="2610900" cy="12348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" name="Google Shape;585;g1bc6e687a7d_0_1392"/>
          <p:cNvSpPr/>
          <p:nvPr/>
        </p:nvSpPr>
        <p:spPr bwMode="auto">
          <a:xfrm>
            <a:off x="2326307" y="3497400"/>
            <a:ext cx="3300000" cy="12348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" name="Google Shape;586;g1bc6e687a7d_0_1392"/>
          <p:cNvSpPr/>
          <p:nvPr/>
        </p:nvSpPr>
        <p:spPr bwMode="auto">
          <a:xfrm>
            <a:off x="200550" y="3497400"/>
            <a:ext cx="2022900" cy="12348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8" name="Google Shape;587;g1bc6e687a7d_0_1392"/>
          <p:cNvSpPr/>
          <p:nvPr/>
        </p:nvSpPr>
        <p:spPr bwMode="auto">
          <a:xfrm>
            <a:off x="8471100" y="3497400"/>
            <a:ext cx="2543400" cy="12348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" name="Google Shape;588;g1bc6e687a7d_0_1392"/>
          <p:cNvSpPr/>
          <p:nvPr/>
        </p:nvSpPr>
        <p:spPr bwMode="auto">
          <a:xfrm>
            <a:off x="250401" y="3742500"/>
            <a:ext cx="2022900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>
                <a:solidFill>
                  <a:schemeClr val="dk1"/>
                </a:solidFill>
              </a:rPr>
              <a:t>обращать внимание на посторонних лиц с неадекватным поведением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0" name="Google Shape;589;g1bc6e687a7d_0_1392"/>
          <p:cNvSpPr/>
          <p:nvPr/>
        </p:nvSpPr>
        <p:spPr bwMode="auto">
          <a:xfrm>
            <a:off x="2500175" y="3497400"/>
            <a:ext cx="2967300" cy="12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>
                <a:solidFill>
                  <a:schemeClr val="dk1"/>
                </a:solidFill>
              </a:rPr>
              <a:t>прибывать на свои рабочие места за 15 минут до начала занятий с целью проверки их состояния на предмет отсутствия посторонних и подозрительных, предметов и для подготовки их к занятиям (работе)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" name="Google Shape;590;g1bc6e687a7d_0_1392"/>
          <p:cNvSpPr/>
          <p:nvPr/>
        </p:nvSpPr>
        <p:spPr bwMode="auto">
          <a:xfrm>
            <a:off x="8557225" y="3692800"/>
            <a:ext cx="2384699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>
                <a:solidFill>
                  <a:schemeClr val="dk1"/>
                </a:solidFill>
              </a:rPr>
              <a:t>ответственным дежурным контролировать уборку учебных классов после окончания занятий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2" name="Google Shape;591;g1bc6e687a7d_0_1392"/>
          <p:cNvSpPr/>
          <p:nvPr/>
        </p:nvSpPr>
        <p:spPr bwMode="auto">
          <a:xfrm>
            <a:off x="5878800" y="3497400"/>
            <a:ext cx="2267100" cy="9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>
                <a:solidFill>
                  <a:schemeClr val="dk1"/>
                </a:solidFill>
              </a:rPr>
              <a:t>педагогам, проводящим занятия в незакрепленных за ними учебных помещениях (классах, кабинетах), получать и сдавать ключи вахтеру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3" name="Google Shape;592;g1bc6e687a7d_0_1392"/>
          <p:cNvSpPr/>
          <p:nvPr/>
        </p:nvSpPr>
        <p:spPr bwMode="auto">
          <a:xfrm>
            <a:off x="0" y="911354"/>
            <a:ext cx="12239700" cy="4200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4" name="Google Shape;593;g1bc6e687a7d_0_1392"/>
          <p:cNvSpPr/>
          <p:nvPr/>
        </p:nvSpPr>
        <p:spPr bwMode="auto">
          <a:xfrm>
            <a:off x="138025" y="92425"/>
            <a:ext cx="121017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>
              <a:lnSpc>
                <a:spcPct val="114999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  <a:defRPr/>
            </a:pPr>
            <a:r>
              <a:rPr lang="en-US" sz="1600" b="1">
                <a:solidFill>
                  <a:srgbClr val="002060"/>
                </a:solidFill>
              </a:rPr>
              <a:t>ПРАКТИЧЕСКИЕ МЕРОПРИЯТИЯ </a:t>
            </a:r>
            <a:br>
              <a:rPr lang="en-US" sz="1600" b="1">
                <a:solidFill>
                  <a:srgbClr val="002060"/>
                </a:solidFill>
              </a:rPr>
            </a:br>
            <a:r>
              <a:rPr lang="en-US" sz="1600" b="1">
                <a:solidFill>
                  <a:srgbClr val="002060"/>
                </a:solidFill>
              </a:rPr>
              <a:t>по предупреждению актов терроризма в организациях образования и на ее территории</a:t>
            </a:r>
            <a:endParaRPr sz="1600" b="1">
              <a:solidFill>
                <a:srgbClr val="002060"/>
              </a:solidFill>
            </a:endParaRPr>
          </a:p>
        </p:txBody>
      </p:sp>
      <p:sp>
        <p:nvSpPr>
          <p:cNvPr id="15" name="Google Shape;594;g1bc6e687a7d_0_1392"/>
          <p:cNvSpPr/>
          <p:nvPr/>
        </p:nvSpPr>
        <p:spPr bwMode="auto">
          <a:xfrm>
            <a:off x="846026" y="963550"/>
            <a:ext cx="103485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0215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700" b="1">
                <a:solidFill>
                  <a:srgbClr val="002060"/>
                </a:solidFill>
              </a:rPr>
              <a:t>Действия дежурного администратора:</a:t>
            </a:r>
            <a:endParaRPr sz="17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6" name="Google Shape;595;g1bc6e687a7d_0_1392"/>
          <p:cNvSpPr/>
          <p:nvPr/>
        </p:nvSpPr>
        <p:spPr bwMode="auto">
          <a:xfrm>
            <a:off x="6071038" y="1472949"/>
            <a:ext cx="2610900" cy="12348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7" name="Google Shape;596;g1bc6e687a7d_0_1392"/>
          <p:cNvSpPr/>
          <p:nvPr/>
        </p:nvSpPr>
        <p:spPr bwMode="auto">
          <a:xfrm>
            <a:off x="2654108" y="1472949"/>
            <a:ext cx="3300000" cy="12348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8" name="Google Shape;597;g1bc6e687a7d_0_1392"/>
          <p:cNvSpPr/>
          <p:nvPr/>
        </p:nvSpPr>
        <p:spPr bwMode="auto">
          <a:xfrm>
            <a:off x="200550" y="1472949"/>
            <a:ext cx="2384699" cy="12348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9" name="Google Shape;598;g1bc6e687a7d_0_1392"/>
          <p:cNvSpPr/>
          <p:nvPr/>
        </p:nvSpPr>
        <p:spPr bwMode="auto">
          <a:xfrm>
            <a:off x="250411" y="1718050"/>
            <a:ext cx="2180100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>
                <a:solidFill>
                  <a:schemeClr val="dk1"/>
                </a:solidFill>
              </a:rPr>
              <a:t>обращать внимание на посторонних лиц с неадекватным поведением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0" name="Google Shape;599;g1bc6e687a7d_0_1392"/>
          <p:cNvSpPr/>
          <p:nvPr/>
        </p:nvSpPr>
        <p:spPr bwMode="auto">
          <a:xfrm>
            <a:off x="2827975" y="1703950"/>
            <a:ext cx="2967300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>
                <a:solidFill>
                  <a:schemeClr val="dk1"/>
                </a:solidFill>
              </a:rPr>
              <a:t>осуществлять контроль за работой дежурных педагогов и организацией пропуска обучающихся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1" name="Google Shape;600;g1bc6e687a7d_0_1392"/>
          <p:cNvSpPr/>
          <p:nvPr/>
        </p:nvSpPr>
        <p:spPr bwMode="auto">
          <a:xfrm>
            <a:off x="2360992" y="2033326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2" name="Google Shape;601;g1bc6e687a7d_0_1392"/>
          <p:cNvSpPr/>
          <p:nvPr/>
        </p:nvSpPr>
        <p:spPr bwMode="auto">
          <a:xfrm>
            <a:off x="5723946" y="2033326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3" name="Google Shape;602;g1bc6e687a7d_0_1392"/>
          <p:cNvSpPr/>
          <p:nvPr/>
        </p:nvSpPr>
        <p:spPr bwMode="auto">
          <a:xfrm>
            <a:off x="8798900" y="1472949"/>
            <a:ext cx="3300000" cy="12348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4" name="Google Shape;603;g1bc6e687a7d_0_1392"/>
          <p:cNvSpPr/>
          <p:nvPr/>
        </p:nvSpPr>
        <p:spPr bwMode="auto">
          <a:xfrm>
            <a:off x="8957725" y="1552600"/>
            <a:ext cx="2931000" cy="1047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>
                <a:solidFill>
                  <a:schemeClr val="dk1"/>
                </a:solidFill>
              </a:rPr>
              <a:t>информировать руководителя объекта и охрану о попытке проникновения лиц с подозрительной ручной кладью (тяжелые сумки, ящики, большие свертки)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5" name="Google Shape;604;g1bc6e687a7d_0_1392"/>
          <p:cNvSpPr/>
          <p:nvPr/>
        </p:nvSpPr>
        <p:spPr bwMode="auto">
          <a:xfrm>
            <a:off x="8434358" y="2033326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6" name="Google Shape;605;g1bc6e687a7d_0_1392"/>
          <p:cNvSpPr/>
          <p:nvPr/>
        </p:nvSpPr>
        <p:spPr bwMode="auto">
          <a:xfrm>
            <a:off x="6206600" y="1718050"/>
            <a:ext cx="2267100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>
                <a:solidFill>
                  <a:schemeClr val="dk1"/>
                </a:solidFill>
              </a:rPr>
              <a:t>прибывать за 30 мин до начала занятий в организации образования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27" name="Google Shape;606;g1bc6e687a7d_0_1392"/>
          <p:cNvPicPr/>
          <p:nvPr/>
        </p:nvPicPr>
        <p:blipFill>
          <a:blip r:embed="rId2">
            <a:alphaModFix/>
          </a:blip>
          <a:srcRect l="70252" t="38089" b="32028"/>
          <a:stretch/>
        </p:blipFill>
        <p:spPr bwMode="auto">
          <a:xfrm flipH="1">
            <a:off x="138022" y="417623"/>
            <a:ext cx="1311845" cy="134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607;g1bc6e687a7d_0_1392"/>
          <p:cNvPicPr/>
          <p:nvPr/>
        </p:nvPicPr>
        <p:blipFill>
          <a:blip r:embed="rId2">
            <a:alphaModFix/>
          </a:blip>
          <a:srcRect l="44478" t="14867" r="25772" b="57667"/>
          <a:stretch/>
        </p:blipFill>
        <p:spPr bwMode="auto">
          <a:xfrm>
            <a:off x="10927875" y="417625"/>
            <a:ext cx="1311850" cy="1234798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608;g1bc6e687a7d_0_1392"/>
          <p:cNvSpPr/>
          <p:nvPr/>
        </p:nvSpPr>
        <p:spPr bwMode="auto">
          <a:xfrm>
            <a:off x="846026" y="2999225"/>
            <a:ext cx="103485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0215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700" b="1">
                <a:solidFill>
                  <a:srgbClr val="002060"/>
                </a:solidFill>
              </a:rPr>
              <a:t>Действия постоянного состава организации образования:</a:t>
            </a:r>
            <a:endParaRPr sz="17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30" name="Google Shape;609;g1bc6e687a7d_0_1392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11131457" y="3404824"/>
            <a:ext cx="1043171" cy="13434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610;g1bc6e687a7d_0_1392"/>
          <p:cNvSpPr/>
          <p:nvPr/>
        </p:nvSpPr>
        <p:spPr bwMode="auto">
          <a:xfrm>
            <a:off x="5841700" y="6098475"/>
            <a:ext cx="46287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>
                <a:solidFill>
                  <a:schemeClr val="dk1"/>
                </a:solidFill>
              </a:rPr>
              <a:t>прибывать в школу заблаговременно с целью своевременной подготовки к началу занятий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2" name="Google Shape;611;g1bc6e687a7d_0_1392"/>
          <p:cNvSpPr/>
          <p:nvPr/>
        </p:nvSpPr>
        <p:spPr bwMode="auto">
          <a:xfrm>
            <a:off x="5406200" y="5657475"/>
            <a:ext cx="37185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0215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800" b="1">
                <a:solidFill>
                  <a:srgbClr val="002060"/>
                </a:solidFill>
              </a:rPr>
              <a:t>Действия обучающихся:</a:t>
            </a:r>
            <a:endParaRPr sz="18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</a:endParaRPr>
          </a:p>
        </p:txBody>
      </p:sp>
      <p:cxnSp>
        <p:nvCxnSpPr>
          <p:cNvPr id="33" name="Google Shape;612;g1bc6e687a7d_0_1392"/>
          <p:cNvCxnSpPr>
            <a:cxnSpLocks/>
            <a:stCxn id="34" idx="3"/>
            <a:endCxn id="31" idx="1"/>
          </p:cNvCxnSpPr>
          <p:nvPr/>
        </p:nvCxnSpPr>
        <p:spPr bwMode="auto">
          <a:xfrm>
            <a:off x="4851801" y="6211945"/>
            <a:ext cx="990000" cy="203700"/>
          </a:xfrm>
          <a:prstGeom prst="bentConnector3">
            <a:avLst>
              <a:gd name="adj1" fmla="val 49995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34" name="Google Shape;613;g1bc6e687a7d_0_1392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2671700" y="5082675"/>
            <a:ext cx="2180101" cy="225853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" name="Google Shape;614;g1bc6e687a7d_0_1392"/>
          <p:cNvCxnSpPr>
            <a:cxnSpLocks/>
          </p:cNvCxnSpPr>
          <p:nvPr/>
        </p:nvCxnSpPr>
        <p:spPr bwMode="auto">
          <a:xfrm rot="10800000" flipH="1">
            <a:off x="1981801" y="3553625"/>
            <a:ext cx="611400" cy="482100"/>
          </a:xfrm>
          <a:prstGeom prst="bentConnector3">
            <a:avLst>
              <a:gd name="adj1" fmla="val 65988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6" name="Google Shape;615;g1bc6e687a7d_0_1392"/>
          <p:cNvCxnSpPr>
            <a:cxnSpLocks/>
          </p:cNvCxnSpPr>
          <p:nvPr/>
        </p:nvCxnSpPr>
        <p:spPr bwMode="auto">
          <a:xfrm>
            <a:off x="5334550" y="4503917"/>
            <a:ext cx="736500" cy="2241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7" name="Google Shape;616;g1bc6e687a7d_0_1392"/>
          <p:cNvCxnSpPr>
            <a:cxnSpLocks/>
            <a:stCxn id="12" idx="3"/>
          </p:cNvCxnSpPr>
          <p:nvPr/>
        </p:nvCxnSpPr>
        <p:spPr bwMode="auto">
          <a:xfrm rot="10800000" flipH="1">
            <a:off x="8145900" y="3505650"/>
            <a:ext cx="722700" cy="4866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653;g1bc6e687a7d_0_1609"/>
          <p:cNvSpPr/>
          <p:nvPr/>
        </p:nvSpPr>
        <p:spPr bwMode="auto">
          <a:xfrm>
            <a:off x="138025" y="92425"/>
            <a:ext cx="12101700" cy="9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>
              <a:lnSpc>
                <a:spcPct val="114999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  <a:defRPr/>
            </a:pPr>
            <a:r>
              <a:rPr lang="en-US" sz="1600" b="1">
                <a:solidFill>
                  <a:srgbClr val="002060"/>
                </a:solidFill>
              </a:rPr>
              <a:t>АЛГОРИТМ </a:t>
            </a:r>
            <a:br>
              <a:rPr lang="en-US" sz="1600" b="1">
                <a:solidFill>
                  <a:srgbClr val="002060"/>
                </a:solidFill>
              </a:rPr>
            </a:br>
            <a:r>
              <a:rPr lang="en-US" sz="1600" b="1">
                <a:solidFill>
                  <a:srgbClr val="002060"/>
                </a:solidFill>
              </a:rPr>
              <a:t>ДЕЙСТВИЙ СОТРУДНИКОВ, ОБУЧАЮЩИХСЯ И ВОСПИТАННИКОВ ОРГАНИЗАЦИЙ ОБРАЗОВАНИЯ </a:t>
            </a:r>
            <a:br>
              <a:rPr lang="en-US" sz="1600" b="1">
                <a:solidFill>
                  <a:srgbClr val="002060"/>
                </a:solidFill>
              </a:rPr>
            </a:br>
            <a:r>
              <a:rPr lang="en-US" sz="1600" b="1">
                <a:solidFill>
                  <a:srgbClr val="002060"/>
                </a:solidFill>
              </a:rPr>
              <a:t>ПРИ ВОЗНИКНОВЕНИИ ЧРЕЗВЫЧАЙНЫХ СИТУАЦИЙ ТЕХНОГЕННОГО ХАРАКТЕРА</a:t>
            </a:r>
            <a:endParaRPr sz="1600" b="1">
              <a:solidFill>
                <a:srgbClr val="002060"/>
              </a:solidFill>
            </a:endParaRPr>
          </a:p>
        </p:txBody>
      </p:sp>
      <p:sp>
        <p:nvSpPr>
          <p:cNvPr id="5" name="Google Shape;654;g1bc6e687a7d_0_1609"/>
          <p:cNvSpPr/>
          <p:nvPr/>
        </p:nvSpPr>
        <p:spPr bwMode="auto">
          <a:xfrm>
            <a:off x="1949375" y="1157296"/>
            <a:ext cx="8380200" cy="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b="1">
                <a:solidFill>
                  <a:schemeClr val="dk1"/>
                </a:solidFill>
              </a:rPr>
              <a:t>Возникновение пожара (взрыва)</a:t>
            </a: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6" name="Google Shape;655;g1bc6e687a7d_0_1609"/>
          <p:cNvSpPr/>
          <p:nvPr/>
        </p:nvSpPr>
        <p:spPr bwMode="auto">
          <a:xfrm>
            <a:off x="6848537" y="1998974"/>
            <a:ext cx="2390700" cy="18249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" name="Google Shape;656;g1bc6e687a7d_0_1609"/>
          <p:cNvSpPr/>
          <p:nvPr/>
        </p:nvSpPr>
        <p:spPr bwMode="auto">
          <a:xfrm>
            <a:off x="3439958" y="1998974"/>
            <a:ext cx="3300000" cy="18249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8" name="Google Shape;657;g1bc6e687a7d_0_1609"/>
          <p:cNvSpPr/>
          <p:nvPr/>
        </p:nvSpPr>
        <p:spPr bwMode="auto">
          <a:xfrm>
            <a:off x="597150" y="1998974"/>
            <a:ext cx="2773800" cy="18249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" name="Google Shape;658;g1bc6e687a7d_0_1609"/>
          <p:cNvSpPr/>
          <p:nvPr/>
        </p:nvSpPr>
        <p:spPr bwMode="auto">
          <a:xfrm>
            <a:off x="655150" y="2116684"/>
            <a:ext cx="2535900" cy="17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300">
                <a:solidFill>
                  <a:schemeClr val="dk1"/>
                </a:solidFill>
              </a:rPr>
              <a:t>немедленно сообщить об этом по телефону в государственную противопожарную службу (далее - ГПС) по номеру 101 или единую дежурно-диспетчерскую службу 112</a:t>
            </a:r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0" name="Google Shape;659;g1bc6e687a7d_0_1609"/>
          <p:cNvSpPr/>
          <p:nvPr/>
        </p:nvSpPr>
        <p:spPr bwMode="auto">
          <a:xfrm>
            <a:off x="3613829" y="2299159"/>
            <a:ext cx="2967300" cy="15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300">
                <a:solidFill>
                  <a:schemeClr val="dk1"/>
                </a:solidFill>
              </a:rPr>
              <a:t>принять посильные меры по спасению и эвакуации людей, тушению пожара первичными средствами пожаротушения и сохранности материальных ценностей</a:t>
            </a:r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" name="Google Shape;660;g1bc6e687a7d_0_1609"/>
          <p:cNvSpPr/>
          <p:nvPr/>
        </p:nvSpPr>
        <p:spPr bwMode="auto">
          <a:xfrm>
            <a:off x="3146842" y="2827112"/>
            <a:ext cx="454800" cy="434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066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2" name="Google Shape;661;g1bc6e687a7d_0_1609"/>
          <p:cNvSpPr/>
          <p:nvPr/>
        </p:nvSpPr>
        <p:spPr bwMode="auto">
          <a:xfrm>
            <a:off x="6509796" y="2827112"/>
            <a:ext cx="454800" cy="434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066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3" name="Google Shape;662;g1bc6e687a7d_0_1609"/>
          <p:cNvSpPr/>
          <p:nvPr/>
        </p:nvSpPr>
        <p:spPr bwMode="auto">
          <a:xfrm>
            <a:off x="9369067" y="1998974"/>
            <a:ext cx="2610900" cy="18249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4" name="Google Shape;663;g1bc6e687a7d_0_1609"/>
          <p:cNvSpPr/>
          <p:nvPr/>
        </p:nvSpPr>
        <p:spPr bwMode="auto">
          <a:xfrm>
            <a:off x="9660928" y="2116684"/>
            <a:ext cx="2169300" cy="15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300">
                <a:solidFill>
                  <a:schemeClr val="dk1"/>
                </a:solidFill>
              </a:rPr>
              <a:t>при необходимости отключить электроэнергию (за исключением систем противопожарной защиты), остановить работу систем вентиляции</a:t>
            </a:r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5" name="Google Shape;664;g1bc6e687a7d_0_1609"/>
          <p:cNvSpPr/>
          <p:nvPr/>
        </p:nvSpPr>
        <p:spPr bwMode="auto">
          <a:xfrm>
            <a:off x="9091945" y="2827112"/>
            <a:ext cx="454800" cy="434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066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6" name="Google Shape;665;g1bc6e687a7d_0_1609"/>
          <p:cNvSpPr/>
          <p:nvPr/>
        </p:nvSpPr>
        <p:spPr bwMode="auto">
          <a:xfrm>
            <a:off x="1507295" y="1608975"/>
            <a:ext cx="90261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0215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b="1"/>
              <a:t>Действия руководителя:</a:t>
            </a: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7" name="Google Shape;666;g1bc6e687a7d_0_1609"/>
          <p:cNvSpPr/>
          <p:nvPr/>
        </p:nvSpPr>
        <p:spPr bwMode="auto">
          <a:xfrm>
            <a:off x="6907685" y="2264838"/>
            <a:ext cx="2202000" cy="13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300">
                <a:solidFill>
                  <a:schemeClr val="dk1"/>
                </a:solidFill>
              </a:rPr>
              <a:t>проверить включение в работу автоматических систем противопожарной защиты (оповещения людей при пожаре)</a:t>
            </a:r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8" name="Google Shape;667;g1bc6e687a7d_0_1609"/>
          <p:cNvSpPr/>
          <p:nvPr/>
        </p:nvSpPr>
        <p:spPr bwMode="auto">
          <a:xfrm>
            <a:off x="6022132" y="3920300"/>
            <a:ext cx="2610900" cy="16215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9" name="Google Shape;668;g1bc6e687a7d_0_1609"/>
          <p:cNvSpPr/>
          <p:nvPr/>
        </p:nvSpPr>
        <p:spPr bwMode="auto">
          <a:xfrm>
            <a:off x="2970751" y="3920300"/>
            <a:ext cx="2967300" cy="16215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0" name="Google Shape;669;g1bc6e687a7d_0_1609"/>
          <p:cNvSpPr/>
          <p:nvPr/>
        </p:nvSpPr>
        <p:spPr bwMode="auto">
          <a:xfrm>
            <a:off x="115167" y="3920300"/>
            <a:ext cx="2773800" cy="16215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1" name="Google Shape;670;g1bc6e687a7d_0_1609"/>
          <p:cNvSpPr/>
          <p:nvPr/>
        </p:nvSpPr>
        <p:spPr bwMode="auto">
          <a:xfrm>
            <a:off x="173167" y="4156188"/>
            <a:ext cx="2715900" cy="11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300">
                <a:solidFill>
                  <a:schemeClr val="dk1"/>
                </a:solidFill>
              </a:rPr>
              <a:t>выполнить другие мероприятия, способствующие предотвращению развитию пожара и задымления помещений здания</a:t>
            </a:r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2" name="Google Shape;671;g1bc6e687a7d_0_1609"/>
          <p:cNvSpPr/>
          <p:nvPr/>
        </p:nvSpPr>
        <p:spPr bwMode="auto">
          <a:xfrm>
            <a:off x="3127093" y="4161413"/>
            <a:ext cx="2668199" cy="13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300">
                <a:solidFill>
                  <a:schemeClr val="dk1"/>
                </a:solidFill>
              </a:rPr>
              <a:t>осуществлять общее руководство по тушению пожара (с учетом специфических особенностей объекта) до прибытия подразделения ГПС</a:t>
            </a:r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3" name="Google Shape;672;g1bc6e687a7d_0_1609"/>
          <p:cNvSpPr/>
          <p:nvPr/>
        </p:nvSpPr>
        <p:spPr bwMode="auto">
          <a:xfrm>
            <a:off x="2664861" y="4656132"/>
            <a:ext cx="454800" cy="385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066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4" name="Google Shape;673;g1bc6e687a7d_0_1609"/>
          <p:cNvSpPr/>
          <p:nvPr/>
        </p:nvSpPr>
        <p:spPr bwMode="auto">
          <a:xfrm>
            <a:off x="5707902" y="4656132"/>
            <a:ext cx="454800" cy="385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066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5" name="Google Shape;674;g1bc6e687a7d_0_1609"/>
          <p:cNvSpPr/>
          <p:nvPr/>
        </p:nvSpPr>
        <p:spPr bwMode="auto">
          <a:xfrm>
            <a:off x="8706760" y="3920300"/>
            <a:ext cx="2610900" cy="16215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6" name="Google Shape;675;g1bc6e687a7d_0_1609"/>
          <p:cNvSpPr/>
          <p:nvPr/>
        </p:nvSpPr>
        <p:spPr bwMode="auto">
          <a:xfrm>
            <a:off x="8815322" y="4024889"/>
            <a:ext cx="2535900" cy="13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300">
                <a:solidFill>
                  <a:schemeClr val="dk1"/>
                </a:solidFill>
              </a:rPr>
              <a:t>организовать встречу подразделений ГПС и оказать помощь в выборе кратчайшего пути для подъезда к очагу пожара и противопожарного водоснабжения</a:t>
            </a:r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7" name="Google Shape;676;g1bc6e687a7d_0_1609"/>
          <p:cNvSpPr/>
          <p:nvPr/>
        </p:nvSpPr>
        <p:spPr bwMode="auto">
          <a:xfrm>
            <a:off x="8429638" y="4656132"/>
            <a:ext cx="454800" cy="385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066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8" name="Google Shape;677;g1bc6e687a7d_0_1609"/>
          <p:cNvSpPr/>
          <p:nvPr/>
        </p:nvSpPr>
        <p:spPr bwMode="auto">
          <a:xfrm>
            <a:off x="6157700" y="4103725"/>
            <a:ext cx="2267100" cy="13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300">
                <a:solidFill>
                  <a:schemeClr val="dk1"/>
                </a:solidFill>
              </a:rPr>
              <a:t>обеспечить соблюдение требования безопасности сотрудниками, принимающими участие в тушении пожара</a:t>
            </a:r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9" name="Google Shape;678;g1bc6e687a7d_0_1609"/>
          <p:cNvSpPr/>
          <p:nvPr/>
        </p:nvSpPr>
        <p:spPr bwMode="auto">
          <a:xfrm>
            <a:off x="0" y="6281725"/>
            <a:ext cx="12239700" cy="11943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0" name="Google Shape;679;g1bc6e687a7d_0_1609"/>
          <p:cNvSpPr/>
          <p:nvPr/>
        </p:nvSpPr>
        <p:spPr bwMode="auto">
          <a:xfrm>
            <a:off x="3245200" y="6436850"/>
            <a:ext cx="8380200" cy="10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b="1">
                <a:solidFill>
                  <a:schemeClr val="dk1"/>
                </a:solidFill>
              </a:rPr>
              <a:t>Руководитель организации образования информирует руководителя тушения пожара о конструктивных особенностях объекта, прилегающих строений и сооружений, количестве и пожароопасных свойствах хранимых веществ – и других сведениях, необходимых для успешной ликвидации пожара, безопасности.</a:t>
            </a:r>
            <a:endParaRPr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1" name="Google Shape;680;g1bc6e687a7d_0_1609"/>
          <p:cNvSpPr/>
          <p:nvPr/>
        </p:nvSpPr>
        <p:spPr bwMode="auto">
          <a:xfrm>
            <a:off x="653095" y="5874175"/>
            <a:ext cx="90261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0215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b="1">
                <a:solidFill>
                  <a:srgbClr val="980000"/>
                </a:solidFill>
              </a:rPr>
              <a:t>По прибытии пожарного подразделения</a:t>
            </a:r>
            <a:endParaRPr sz="1600" b="1" i="0" u="none" strike="noStrike" cap="none">
              <a:solidFill>
                <a:srgbClr val="98000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32" name="Google Shape;681;g1bc6e687a7d_0_1609"/>
          <p:cNvPicPr/>
          <p:nvPr/>
        </p:nvPicPr>
        <p:blipFill>
          <a:blip r:embed="rId2">
            <a:alphaModFix/>
          </a:blip>
          <a:srcRect r="68210"/>
          <a:stretch/>
        </p:blipFill>
        <p:spPr bwMode="auto">
          <a:xfrm>
            <a:off x="389727" y="5874175"/>
            <a:ext cx="806150" cy="147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682;g1bc6e687a7d_0_1609"/>
          <p:cNvPicPr/>
          <p:nvPr/>
        </p:nvPicPr>
        <p:blipFill>
          <a:blip r:embed="rId2">
            <a:alphaModFix/>
          </a:blip>
          <a:srcRect l="68197" r="-3786"/>
          <a:stretch/>
        </p:blipFill>
        <p:spPr bwMode="auto">
          <a:xfrm>
            <a:off x="773924" y="5874175"/>
            <a:ext cx="902524" cy="147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683;g1bc6e687a7d_0_1609"/>
          <p:cNvPicPr/>
          <p:nvPr/>
        </p:nvPicPr>
        <p:blipFill>
          <a:blip r:embed="rId2">
            <a:alphaModFix/>
          </a:blip>
          <a:srcRect l="30301" r="34109"/>
          <a:stretch/>
        </p:blipFill>
        <p:spPr bwMode="auto">
          <a:xfrm>
            <a:off x="1290287" y="5874175"/>
            <a:ext cx="902524" cy="147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684;g1bc6e687a7d_0_1609"/>
          <p:cNvPicPr/>
          <p:nvPr/>
        </p:nvPicPr>
        <p:blipFill>
          <a:blip r:embed="rId3">
            <a:alphaModFix/>
          </a:blip>
          <a:stretch/>
        </p:blipFill>
        <p:spPr bwMode="auto">
          <a:xfrm flipH="1">
            <a:off x="2384900" y="5813950"/>
            <a:ext cx="806150" cy="1537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685;g1bc6e687a7d_0_1609"/>
          <p:cNvPicPr/>
          <p:nvPr/>
        </p:nvPicPr>
        <p:blipFill>
          <a:blip r:embed="rId4">
            <a:alphaModFix/>
          </a:blip>
          <a:srcRect l="7670" r="-7668"/>
          <a:stretch/>
        </p:blipFill>
        <p:spPr bwMode="auto">
          <a:xfrm>
            <a:off x="11119385" y="4125767"/>
            <a:ext cx="806150" cy="1446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686;g1bc6e687a7d_0_1609"/>
          <p:cNvPicPr/>
          <p:nvPr/>
        </p:nvPicPr>
        <p:blipFill>
          <a:blip r:embed="rId5">
            <a:alphaModFix/>
          </a:blip>
          <a:stretch/>
        </p:blipFill>
        <p:spPr bwMode="auto">
          <a:xfrm>
            <a:off x="0" y="2189043"/>
            <a:ext cx="902525" cy="1503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</TotalTime>
  <Words>1481</Words>
  <Application>Microsoft Office PowerPoint</Application>
  <DocSecurity>0</DocSecurity>
  <PresentationFormat>Произвольный</PresentationFormat>
  <Paragraphs>137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aser</dc:creator>
  <cp:keywords/>
  <dc:description/>
  <cp:lastModifiedBy>Пользователь</cp:lastModifiedBy>
  <cp:revision>8</cp:revision>
  <cp:lastPrinted>2023-03-24T03:23:00Z</cp:lastPrinted>
  <dcterms:created xsi:type="dcterms:W3CDTF">2018-04-23T11:08:41Z</dcterms:created>
  <dcterms:modified xsi:type="dcterms:W3CDTF">2025-12-03T11:09:26Z</dcterms:modified>
  <cp:category/>
  <dc:identifier/>
  <cp:contentStatus/>
  <dc:language/>
  <cp:version/>
</cp:coreProperties>
</file>