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69" r:id="rId5"/>
    <p:sldId id="270" r:id="rId6"/>
    <p:sldId id="268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339C"/>
    <a:srgbClr val="D49A0A"/>
    <a:srgbClr val="FEFB62"/>
    <a:srgbClr val="FFF6DF"/>
    <a:srgbClr val="FFF9E7"/>
    <a:srgbClr val="14334B"/>
    <a:srgbClr val="3D4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90" y="78"/>
      </p:cViewPr>
      <p:guideLst>
        <p:guide orient="horz" pos="17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A7292-FF53-409B-9307-47D4D046F5B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A0A1F-81B4-485B-B4A9-5DB292D8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3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6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4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3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2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68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1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2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9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2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3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1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4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1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1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0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5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2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5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0.svg"/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6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20.sv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240.sv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4D792B0-F261-45C4-82C3-03BA6460A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18016" b="22417"/>
          <a:stretch/>
        </p:blipFill>
        <p:spPr>
          <a:xfrm>
            <a:off x="-2394" y="1952038"/>
            <a:ext cx="12187212" cy="4840704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8A1E0CB-CDE3-E23F-5127-95BDF08F8C32}"/>
              </a:ext>
            </a:extLst>
          </p:cNvPr>
          <p:cNvSpPr/>
          <p:nvPr/>
        </p:nvSpPr>
        <p:spPr>
          <a:xfrm>
            <a:off x="7183" y="0"/>
            <a:ext cx="12196788" cy="3500362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686103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33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28635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38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276836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43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19369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48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56144B2-FA7B-D9CF-3704-8371B91055CA}"/>
              </a:ext>
            </a:extLst>
          </p:cNvPr>
          <p:cNvSpPr/>
          <p:nvPr/>
        </p:nvSpPr>
        <p:spPr>
          <a:xfrm>
            <a:off x="-2394" y="442503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ҚАЗАҚСТАН РЕСПУБЛИКАСЫ ОҚУ-АҒАРТУ МИНИСТРЛІГІ </a:t>
            </a:r>
            <a:endParaRPr lang="ru-RU" sz="2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8EC1C3FB-26E2-F69C-BD0B-BEA424F50E96}"/>
              </a:ext>
            </a:extLst>
          </p:cNvPr>
          <p:cNvCxnSpPr/>
          <p:nvPr/>
        </p:nvCxnSpPr>
        <p:spPr>
          <a:xfrm>
            <a:off x="7183" y="6662225"/>
            <a:ext cx="12196788" cy="0"/>
          </a:xfrm>
          <a:prstGeom prst="line">
            <a:avLst/>
          </a:prstGeom>
          <a:ln w="28575">
            <a:solidFill>
              <a:srgbClr val="D49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778" y1="47556" x2="46556" y2="53556"/>
                        <a14:foregroundMark x1="40111" y1="48667" x2="39667" y2="52778"/>
                        <a14:foregroundMark x1="58333" y1="49222" x2="67556" y2="59444"/>
                        <a14:foregroundMark x1="67556" y1="59444" x2="68111" y2="61667"/>
                        <a14:foregroundMark x1="63333" y1="46444" x2="48333" y2="52222"/>
                        <a14:foregroundMark x1="48333" y1="52222" x2="48222" y2="52222"/>
                      </a14:backgroundRemoval>
                    </a14:imgEffect>
                  </a14:imgLayer>
                </a14:imgProps>
              </a:ext>
            </a:extLst>
          </a:blip>
          <a:srcRect l="13389" t="15028" r="12833" b="12303"/>
          <a:stretch/>
        </p:blipFill>
        <p:spPr>
          <a:xfrm>
            <a:off x="5196853" y="1006946"/>
            <a:ext cx="1919007" cy="1890171"/>
          </a:xfrm>
          <a:prstGeom prst="rect">
            <a:avLst/>
          </a:prstGeom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95082046-E5D5-C7C1-53B0-0C158C73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84" y="4040394"/>
            <a:ext cx="101660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600" b="1" dirty="0" smtClean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БАЛАЛАРДЫ ТАСЫМАЛДАУД</a:t>
            </a:r>
            <a:r>
              <a:rPr lang="kk-KZ" sz="3600" b="1" dirty="0" smtClean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Ы ҰЙЫМДАСТЫРУ ТУРАЛЫ  </a:t>
            </a:r>
            <a:r>
              <a:rPr lang="kk-KZ" sz="36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</a:t>
            </a:r>
            <a:r>
              <a:rPr lang="ru-RU" sz="36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ІЛІМ БЕРУ ҰЙЫМДАРЫНА АРНАЛҒАН </a:t>
            </a:r>
            <a:endParaRPr lang="ru-RU" sz="3600" b="1" dirty="0" smtClean="0">
              <a:solidFill>
                <a:srgbClr val="D49A0A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4000" b="1" dirty="0" smtClean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АЛГОРИТМ</a:t>
            </a:r>
            <a:r>
              <a:rPr lang="ru-RU" altLang="ru-RU" sz="3600" b="1" dirty="0" smtClean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endParaRPr lang="ru-RU" altLang="ru-RU" sz="3600" b="1" dirty="0">
              <a:solidFill>
                <a:srgbClr val="D49A0A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4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222C2AA1-828E-67B4-F817-57EB709D00AC}"/>
              </a:ext>
            </a:extLst>
          </p:cNvPr>
          <p:cNvSpPr/>
          <p:nvPr/>
        </p:nvSpPr>
        <p:spPr>
          <a:xfrm>
            <a:off x="309680" y="4614789"/>
            <a:ext cx="5586615" cy="2037294"/>
          </a:xfrm>
          <a:custGeom>
            <a:avLst/>
            <a:gdLst>
              <a:gd name="connsiteX0" fmla="*/ 0 w 1406835"/>
              <a:gd name="connsiteY0" fmla="*/ 0 h 844101"/>
              <a:gd name="connsiteX1" fmla="*/ 1406835 w 1406835"/>
              <a:gd name="connsiteY1" fmla="*/ 0 h 844101"/>
              <a:gd name="connsiteX2" fmla="*/ 1406835 w 1406835"/>
              <a:gd name="connsiteY2" fmla="*/ 844101 h 844101"/>
              <a:gd name="connsiteX3" fmla="*/ 0 w 1406835"/>
              <a:gd name="connsiteY3" fmla="*/ 844101 h 844101"/>
              <a:gd name="connsiteX4" fmla="*/ 0 w 1406835"/>
              <a:gd name="connsiteY4" fmla="*/ 0 h 8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835" h="844101">
                <a:moveTo>
                  <a:pt x="0" y="0"/>
                </a:moveTo>
                <a:lnTo>
                  <a:pt x="1406835" y="0"/>
                </a:lnTo>
                <a:lnTo>
                  <a:pt x="1406835" y="844101"/>
                </a:lnTo>
                <a:lnTo>
                  <a:pt x="0" y="8441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38100" rIns="38100" bIns="38100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Полилиния: фигура 57">
            <a:extLst>
              <a:ext uri="{FF2B5EF4-FFF2-40B4-BE49-F238E27FC236}">
                <a16:creationId xmlns:a16="http://schemas.microsoft.com/office/drawing/2014/main" id="{222C2AA1-828E-67B4-F817-57EB709D00AC}"/>
              </a:ext>
            </a:extLst>
          </p:cNvPr>
          <p:cNvSpPr/>
          <p:nvPr/>
        </p:nvSpPr>
        <p:spPr>
          <a:xfrm>
            <a:off x="309681" y="3185195"/>
            <a:ext cx="5586615" cy="1073053"/>
          </a:xfrm>
          <a:custGeom>
            <a:avLst/>
            <a:gdLst>
              <a:gd name="connsiteX0" fmla="*/ 0 w 1406835"/>
              <a:gd name="connsiteY0" fmla="*/ 0 h 844101"/>
              <a:gd name="connsiteX1" fmla="*/ 1406835 w 1406835"/>
              <a:gd name="connsiteY1" fmla="*/ 0 h 844101"/>
              <a:gd name="connsiteX2" fmla="*/ 1406835 w 1406835"/>
              <a:gd name="connsiteY2" fmla="*/ 844101 h 844101"/>
              <a:gd name="connsiteX3" fmla="*/ 0 w 1406835"/>
              <a:gd name="connsiteY3" fmla="*/ 844101 h 844101"/>
              <a:gd name="connsiteX4" fmla="*/ 0 w 1406835"/>
              <a:gd name="connsiteY4" fmla="*/ 0 h 8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835" h="844101">
                <a:moveTo>
                  <a:pt x="0" y="0"/>
                </a:moveTo>
                <a:lnTo>
                  <a:pt x="1406835" y="0"/>
                </a:lnTo>
                <a:lnTo>
                  <a:pt x="1406835" y="844101"/>
                </a:lnTo>
                <a:lnTo>
                  <a:pt x="0" y="8441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38100" rIns="38100" bIns="38100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Правильный пятиугольник 55"/>
          <p:cNvSpPr/>
          <p:nvPr/>
        </p:nvSpPr>
        <p:spPr>
          <a:xfrm>
            <a:off x="7566635" y="5370831"/>
            <a:ext cx="2986175" cy="1326981"/>
          </a:xfrm>
          <a:prstGeom prst="pentagon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авильный пятиугольник 41"/>
          <p:cNvSpPr/>
          <p:nvPr/>
        </p:nvSpPr>
        <p:spPr>
          <a:xfrm>
            <a:off x="8182924" y="1072368"/>
            <a:ext cx="1686933" cy="1326981"/>
          </a:xfrm>
          <a:prstGeom prst="pentagon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86704"/>
            <a:ext cx="95242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АЛГОРИТМНІҢ НЕГІЗІНЕ АЛЫНҒАН </a:t>
            </a:r>
            <a:r>
              <a:rPr lang="kk-KZ" alt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ҚР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ЗАҢНАМАЛАРЫ  </a:t>
            </a:r>
            <a:endParaRPr lang="ru-RU" altLang="ru-RU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1872" y="1423733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Бала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құқықтары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1872" y="2030017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Автомобиль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көлігі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1872" y="2636301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Жол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қозғалысы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7" name="Прямая соединительная линия 26"/>
          <p:cNvCxnSpPr>
            <a:stCxn id="13" idx="2"/>
            <a:endCxn id="15" idx="0"/>
          </p:cNvCxnSpPr>
          <p:nvPr/>
        </p:nvCxnSpPr>
        <p:spPr>
          <a:xfrm>
            <a:off x="3102990" y="1793065"/>
            <a:ext cx="0" cy="236952"/>
          </a:xfrm>
          <a:prstGeom prst="line">
            <a:avLst/>
          </a:prstGeom>
          <a:ln w="19050">
            <a:solidFill>
              <a:srgbClr val="D49A0A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5" idx="2"/>
            <a:endCxn id="17" idx="0"/>
          </p:cNvCxnSpPr>
          <p:nvPr/>
        </p:nvCxnSpPr>
        <p:spPr>
          <a:xfrm>
            <a:off x="3102990" y="2399349"/>
            <a:ext cx="0" cy="236952"/>
          </a:xfrm>
          <a:prstGeom prst="line">
            <a:avLst/>
          </a:prstGeom>
          <a:ln w="19050">
            <a:solidFill>
              <a:srgbClr val="D49A0A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43909" y="3242585"/>
            <a:ext cx="5220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ҚР </a:t>
            </a:r>
            <a:r>
              <a:rPr lang="ru-RU" sz="1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Инвестициялар</a:t>
            </a:r>
            <a:r>
              <a:rPr lang="ru-RU" sz="1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даму </a:t>
            </a:r>
            <a:r>
              <a:rPr lang="ru-RU" sz="1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министрінің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м.</a:t>
            </a:r>
            <a:r>
              <a:rPr lang="kk-KZ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2015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жылғы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26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наурыздағы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№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349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бұйрығымен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бекітілген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Автомобиль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көлігімен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жолаушылар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мен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багажды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қағидалары</a:t>
            </a:r>
            <a:endParaRPr lang="ru-RU" sz="14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92585" y="4559812"/>
            <a:ext cx="52208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ҚР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Ішкі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істер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министрінің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b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2023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жылғы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30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маусымдағы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№ 534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бұйрығымен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бекітілген</a:t>
            </a:r>
            <a:r>
              <a:rPr lang="ru-RU" sz="14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Көлік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құралдарын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пайдалануға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рұқсат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жөніндегі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негізгі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ережелерді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көлігі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арнайы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жарық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дыбыс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сигналдарымен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жабдықталуға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арнайы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түсті-графикалық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схемалар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бойынша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боялуға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жедел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арнайы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қызметтер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тізбесін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бекітудің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негізгі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қағидалары</a:t>
            </a:r>
            <a:endParaRPr lang="ru-RU" sz="14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363093" y="1266901"/>
            <a:ext cx="5326597" cy="5326597"/>
            <a:chOff x="6560271" y="1895022"/>
            <a:chExt cx="4350470" cy="435047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0271" y="1895022"/>
              <a:ext cx="4350470" cy="4350470"/>
            </a:xfrm>
            <a:prstGeom prst="heptagon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9681209" y="4070257"/>
              <a:ext cx="51435" cy="131654"/>
            </a:xfrm>
            <a:prstGeom prst="rect">
              <a:avLst/>
            </a:prstGeom>
            <a:solidFill>
              <a:srgbClr val="FFF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675494" y="4070257"/>
              <a:ext cx="45719" cy="75681"/>
            </a:xfrm>
            <a:prstGeom prst="rect">
              <a:avLst/>
            </a:prstGeom>
            <a:solidFill>
              <a:srgbClr val="FFF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9315450" y="4051935"/>
              <a:ext cx="666750" cy="171450"/>
            </a:xfrm>
            <a:prstGeom prst="roundRect">
              <a:avLst>
                <a:gd name="adj" fmla="val 45017"/>
              </a:avLst>
            </a:prstGeom>
            <a:solidFill>
              <a:srgbClr val="FEFB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252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5499" y="225151"/>
            <a:ext cx="98710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kk-KZ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kk-KZ" sz="28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БІЛІМ БЕРУ ҰЙЫМЫ БАСШЫСЫНЫҢ МІНДЕТТЕРІ</a:t>
            </a:r>
            <a:endParaRPr lang="ru-RU" altLang="ru-RU" sz="28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16128" y="913340"/>
            <a:ext cx="12183588" cy="4046774"/>
            <a:chOff x="256376" y="1143217"/>
            <a:chExt cx="11686650" cy="3642455"/>
          </a:xfrm>
        </p:grpSpPr>
        <p:cxnSp>
          <p:nvCxnSpPr>
            <p:cNvPr id="23" name="Прямая соединительная линия 22"/>
            <p:cNvCxnSpPr>
              <a:stCxn id="11" idx="0"/>
              <a:endCxn id="11" idx="1"/>
            </p:cNvCxnSpPr>
            <p:nvPr/>
          </p:nvCxnSpPr>
          <p:spPr>
            <a:xfrm>
              <a:off x="305822" y="1305777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244091" y="1305777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6248777" y="1321348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9219521" y="1305777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256376" y="3073991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275776" y="3084352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9226922" y="3104401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Группа 9"/>
            <p:cNvGrpSpPr/>
            <p:nvPr/>
          </p:nvGrpSpPr>
          <p:grpSpPr>
            <a:xfrm>
              <a:off x="294518" y="1305777"/>
              <a:ext cx="11648508" cy="3479895"/>
              <a:chOff x="294517" y="1814825"/>
              <a:chExt cx="11648508" cy="3479895"/>
            </a:xfrm>
            <a:solidFill>
              <a:schemeClr val="bg1">
                <a:lumMod val="95000"/>
              </a:schemeClr>
            </a:solidFill>
          </p:grpSpPr>
          <p:sp>
            <p:nvSpPr>
              <p:cNvPr id="11" name="Полилиния 10"/>
              <p:cNvSpPr/>
              <p:nvPr/>
            </p:nvSpPr>
            <p:spPr>
              <a:xfrm>
                <a:off x="305821" y="1814825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алаларды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тасымалдауға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қатысты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оқу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жылына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арналған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Іс-шаралар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жоспарын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бекітеді</a:t>
                </a:r>
                <a:endParaRPr lang="ru-RU" sz="15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3244090" y="1814825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Ата-аналардан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немесе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балалардың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заңды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өкілдерінен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жазбаша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келісім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алады</a:t>
                </a:r>
                <a:endParaRPr lang="ru-RU" sz="1500" b="1" dirty="0">
                  <a:solidFill>
                    <a:srgbClr val="2A339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6237971" y="1840823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Білім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беру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қызметкерлерінің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арасынан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белгіленген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жеріне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дейін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жетекшілік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жасау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үшін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жауапты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тұлғаны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тағайындайды</a:t>
                </a:r>
                <a:endParaRPr lang="ru-RU" sz="1500" b="1" dirty="0" smtClean="0">
                  <a:solidFill>
                    <a:srgbClr val="2A339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9226921" y="1840823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Аумақтық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әкімшілік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полиция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бөліміне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тасымалдауға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дейін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жұмыс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күнінен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кешіктірмей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патрульдік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сүйемелдеуді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ұйымдастыру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туралы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өтінім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жолдайды</a:t>
                </a:r>
                <a:endParaRPr lang="ru-RU" sz="15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294517" y="3613449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тасымалдауды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ұйымдастыру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туралы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бұйрық</a:t>
                </a:r>
                <a:r>
                  <a:rPr lang="ru-RU" sz="1500" b="1" dirty="0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шығарады</a:t>
                </a:r>
                <a:endParaRPr lang="ru-RU" sz="1500" b="1" dirty="0" smtClean="0">
                  <a:solidFill>
                    <a:srgbClr val="2A339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9226921" y="3665058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5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Жүргізушіге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рейс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алдындағы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медициналық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куәландыруды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жүргізеді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және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автобусты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тексеру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актісін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ұйымдастырады</a:t>
                </a:r>
                <a:endParaRPr lang="ru-RU" sz="15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6275775" y="3659284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алаларды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кезіндегі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қауіпсіздік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шараларын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сақтау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туралы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жауапты</a:t>
                </a:r>
                <a:r>
                  <a:rPr lang="ru-RU" sz="15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тұлғаға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нұсқама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 smtClean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жүргізеді</a:t>
                </a:r>
                <a:endParaRPr lang="ru-RU" sz="1500" b="1" dirty="0" smtClean="0">
                  <a:solidFill>
                    <a:srgbClr val="2A339C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3257346" y="3601651"/>
                <a:ext cx="2716104" cy="1629662"/>
              </a:xfrm>
              <a:custGeom>
                <a:avLst/>
                <a:gdLst>
                  <a:gd name="connsiteX0" fmla="*/ 0 w 2716104"/>
                  <a:gd name="connsiteY0" fmla="*/ 0 h 1629662"/>
                  <a:gd name="connsiteX1" fmla="*/ 2716104 w 2716104"/>
                  <a:gd name="connsiteY1" fmla="*/ 0 h 1629662"/>
                  <a:gd name="connsiteX2" fmla="*/ 2716104 w 2716104"/>
                  <a:gd name="connsiteY2" fmla="*/ 1629662 h 1629662"/>
                  <a:gd name="connsiteX3" fmla="*/ 0 w 2716104"/>
                  <a:gd name="connsiteY3" fmla="*/ 1629662 h 1629662"/>
                  <a:gd name="connsiteX4" fmla="*/ 0 w 2716104"/>
                  <a:gd name="connsiteY4" fmla="*/ 0 h 1629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16104" h="1629662">
                    <a:moveTo>
                      <a:pt x="0" y="0"/>
                    </a:moveTo>
                    <a:lnTo>
                      <a:pt x="2716104" y="0"/>
                    </a:lnTo>
                    <a:lnTo>
                      <a:pt x="2716104" y="1629662"/>
                    </a:lnTo>
                    <a:lnTo>
                      <a:pt x="0" y="16296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7150" tIns="57150" rIns="57150" bIns="5715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5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Балаларды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талаптарға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сәйкес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жабдықталған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автобустармен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шағын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b="1" dirty="0" err="1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автобустармен</a:t>
                </a:r>
                <a:r>
                  <a:rPr lang="ru-RU" sz="1500" b="1" dirty="0">
                    <a:solidFill>
                      <a:srgbClr val="2A339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тасымалдауды</a:t>
                </a:r>
                <a:r>
                  <a:rPr lang="ru-RU" sz="15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1500" dirty="0" err="1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ұйымдастырады</a:t>
                </a:r>
                <a:endParaRPr lang="ru-RU" sz="15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21" name="Скругленный прямоугольник 20"/>
            <p:cNvSpPr/>
            <p:nvPr/>
          </p:nvSpPr>
          <p:spPr>
            <a:xfrm>
              <a:off x="416688" y="11432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3410607" y="11432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6404526" y="11432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9398445" y="11432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453837" y="3073991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6348412" y="29965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9385445" y="2996517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3352758" y="3084352"/>
              <a:ext cx="596772" cy="363003"/>
            </a:xfrm>
            <a:prstGeom prst="roundRect">
              <a:avLst>
                <a:gd name="adj" fmla="val 50000"/>
              </a:avLst>
            </a:prstGeom>
            <a:solidFill>
              <a:srgbClr val="D49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257347" y="3057599"/>
              <a:ext cx="2716104" cy="0"/>
            </a:xfrm>
            <a:prstGeom prst="line">
              <a:avLst/>
            </a:prstGeom>
            <a:ln w="57150">
              <a:solidFill>
                <a:srgbClr val="2A33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0" y="5425436"/>
            <a:ext cx="12199716" cy="1102148"/>
            <a:chOff x="0" y="5425436"/>
            <a:chExt cx="12199716" cy="1102148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51840"/>
            <a:stretch/>
          </p:blipFill>
          <p:spPr>
            <a:xfrm>
              <a:off x="0" y="5425436"/>
              <a:ext cx="8308157" cy="110214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51840" r="46149"/>
            <a:stretch/>
          </p:blipFill>
          <p:spPr>
            <a:xfrm>
              <a:off x="7725663" y="5425436"/>
              <a:ext cx="4474053" cy="1102148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7168" y="4439622"/>
            <a:ext cx="5463371" cy="2693056"/>
          </a:xfrm>
          <a:prstGeom prst="rect">
            <a:avLst/>
          </a:prstGeom>
        </p:spPr>
      </p:pic>
      <p:pic>
        <p:nvPicPr>
          <p:cNvPr id="3" name="Рисунок 2" descr="Флажок со сплошной заливкой">
            <a:extLst>
              <a:ext uri="{FF2B5EF4-FFF2-40B4-BE49-F238E27FC236}">
                <a16:creationId xmlns:a16="http://schemas.microsoft.com/office/drawing/2014/main" id="{6E90460A-4337-43ED-1FD9-308A7589A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184" y="930162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EDBB1607-1BFA-2EE1-81C3-577D54D188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5557" y="854935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CE059995-157B-C3BF-B512-25EBFDA158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74746" y="931396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CF749E74-0ECF-F304-0676-D7DEF83524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0424" y="945319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21A2068A-9367-46A2-16EA-A242F9F7E8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054" y="3102960"/>
            <a:ext cx="392954" cy="3929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4898939C-BDF7-1349-2843-E02D722E7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84875" y="2991245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Флажок со сплошной заливкой">
            <a:extLst>
              <a:ext uri="{FF2B5EF4-FFF2-40B4-BE49-F238E27FC236}">
                <a16:creationId xmlns:a16="http://schemas.microsoft.com/office/drawing/2014/main" id="{53E5AEF7-7BBB-217A-4C74-1E8DA0B97A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11520" y="3005155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 descr="Флажок со сплошной заливкой">
            <a:extLst>
              <a:ext uri="{FF2B5EF4-FFF2-40B4-BE49-F238E27FC236}">
                <a16:creationId xmlns:a16="http://schemas.microsoft.com/office/drawing/2014/main" id="{4898939C-BDF7-1349-2843-E02D722E7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5417" y="3080084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40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F30883-C674-9322-C9A0-3ED4DA3E2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17"/>
          <a:stretch/>
        </p:blipFill>
        <p:spPr>
          <a:xfrm>
            <a:off x="-19455" y="1351717"/>
            <a:ext cx="2180581" cy="510889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9290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БАЛАЛАРДЫ ТАСЫМАЛДАУ ТӘРТІБІ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883904" y="136340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9" name="Овал 678"/>
          <p:cNvSpPr/>
          <p:nvPr/>
        </p:nvSpPr>
        <p:spPr>
          <a:xfrm>
            <a:off x="883905" y="136340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883904" y="541724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83905" y="541724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1700693" y="339032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700694" y="339032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1403490" y="237686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403491" y="237686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1403490" y="440378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03491" y="440378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86675" y="1331593"/>
            <a:ext cx="937167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Автобусты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күтіп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тұрған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үшін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бөлінетін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алаңдар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жолаушыларды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тұрақты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маршруттарының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аялдамаларынан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бөлек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абаттандырылған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жол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үстінде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орналаспауы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69697" y="3337687"/>
            <a:ext cx="872730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алаларды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сапар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маршруты,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қауіпсіздік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шаралары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мен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мінез-құлық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ережелері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жетекшінің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басқа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да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жауаптылардың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ұялы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телефон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нөмірлері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хабардар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ету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29606" y="5399473"/>
            <a:ext cx="8259763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сағат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22.00-ден 06.00-ге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дейінгі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кезеңде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сондай-ақ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көру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мүмкіндігі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жеткіліксіз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жағдайларда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тұман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жаңбыр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тасымалдауға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жол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берілмейді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72494" y="4526379"/>
            <a:ext cx="735125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кезінде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медициналық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қызметкердің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сүйемелдеуі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қамтамасыз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етіледі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20371" y="2625180"/>
            <a:ext cx="735125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Сапар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алдында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алаларды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тізім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бойынша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тексеру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0" name="Рисунок 39" descr="Доктор женский со сплошной заливкой">
            <a:extLst>
              <a:ext uri="{FF2B5EF4-FFF2-40B4-BE49-F238E27FC236}">
                <a16:creationId xmlns:a16="http://schemas.microsoft.com/office/drawing/2014/main" id="{C862E041-DD87-DBE3-76C1-8E46F2635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12145" y="4513672"/>
            <a:ext cx="671744" cy="671744"/>
          </a:xfrm>
          <a:prstGeom prst="rect">
            <a:avLst/>
          </a:prstGeom>
        </p:spPr>
      </p:pic>
      <p:pic>
        <p:nvPicPr>
          <p:cNvPr id="41" name="Рисунок 40" descr="Автобус со сплошной заливкой">
            <a:extLst>
              <a:ext uri="{FF2B5EF4-FFF2-40B4-BE49-F238E27FC236}">
                <a16:creationId xmlns:a16="http://schemas.microsoft.com/office/drawing/2014/main" id="{0D860F04-542B-997A-F462-F5D25D1C5C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0185" y="1478349"/>
            <a:ext cx="671744" cy="671744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98833C5-37EA-66C8-3FEE-F77CE2267C29}"/>
              </a:ext>
            </a:extLst>
          </p:cNvPr>
          <p:cNvGrpSpPr/>
          <p:nvPr/>
        </p:nvGrpSpPr>
        <p:grpSpPr>
          <a:xfrm>
            <a:off x="899800" y="5640847"/>
            <a:ext cx="854598" cy="471658"/>
            <a:chOff x="1370099" y="4105337"/>
            <a:chExt cx="1342356" cy="740854"/>
          </a:xfrm>
        </p:grpSpPr>
        <p:pic>
          <p:nvPicPr>
            <p:cNvPr id="43" name="Рисунок 42" descr="Месяц со сплошной заливкой">
              <a:extLst>
                <a:ext uri="{FF2B5EF4-FFF2-40B4-BE49-F238E27FC236}">
                  <a16:creationId xmlns:a16="http://schemas.microsoft.com/office/drawing/2014/main" id="{85D67460-820C-C631-7956-2B29E1C65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70099" y="4105337"/>
              <a:ext cx="701218" cy="701218"/>
            </a:xfrm>
            <a:prstGeom prst="rect">
              <a:avLst/>
            </a:prstGeom>
          </p:spPr>
        </p:pic>
        <p:pic>
          <p:nvPicPr>
            <p:cNvPr id="44" name="Рисунок 43" descr="Туман со сплошной заливкой">
              <a:extLst>
                <a:ext uri="{FF2B5EF4-FFF2-40B4-BE49-F238E27FC236}">
                  <a16:creationId xmlns:a16="http://schemas.microsoft.com/office/drawing/2014/main" id="{DC5EC9A8-C7C7-7FCF-8051-8BA81D048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011237" y="4144973"/>
              <a:ext cx="701218" cy="701218"/>
            </a:xfrm>
            <a:prstGeom prst="rect">
              <a:avLst/>
            </a:prstGeom>
          </p:spPr>
        </p:pic>
      </p:grpSp>
      <p:pic>
        <p:nvPicPr>
          <p:cNvPr id="3" name="Рисунок 2" descr="Папка-планшет с галочками со сплошной заливкой">
            <a:extLst>
              <a:ext uri="{FF2B5EF4-FFF2-40B4-BE49-F238E27FC236}">
                <a16:creationId xmlns:a16="http://schemas.microsoft.com/office/drawing/2014/main" id="{46AAB792-4A6A-9BD3-C103-6763D4003A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491113" y="2460732"/>
            <a:ext cx="690424" cy="690424"/>
          </a:xfrm>
          <a:prstGeom prst="rect">
            <a:avLst/>
          </a:prstGeom>
        </p:spPr>
      </p:pic>
      <p:pic>
        <p:nvPicPr>
          <p:cNvPr id="10" name="Рисунок 9" descr="Галочка на щите со сплошной заливкой">
            <a:extLst>
              <a:ext uri="{FF2B5EF4-FFF2-40B4-BE49-F238E27FC236}">
                <a16:creationId xmlns:a16="http://schemas.microsoft.com/office/drawing/2014/main" id="{E358E5A3-38F0-08C3-8678-D84546C921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731969" y="3451908"/>
            <a:ext cx="789637" cy="7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2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102039"/>
            <a:ext cx="98661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БАЛАЛАРДЫ ТАСЫМАЛДАУ КЕЗІНДЕ </a:t>
            </a:r>
            <a:r>
              <a:rPr lang="ru-RU" altLang="ru-RU" sz="24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ЖҮРГІЗУШІЛЕРГЕ </a:t>
            </a:r>
            <a:r>
              <a:rPr lang="ru-RU" altLang="ru-RU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ҚОЙЫЛАТЫН ТАЛАПТАР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6963913" y="2415691"/>
            <a:ext cx="4963926" cy="587059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Жылдамдықты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60 км /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сағ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асырмау</a:t>
            </a:r>
            <a:r>
              <a:rPr lang="kk-KZ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ы</a:t>
            </a:r>
            <a:r>
              <a:rPr lang="en-GB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тиіс;</a:t>
            </a:r>
            <a:endParaRPr lang="ru-RU" sz="1400" dirty="0" smtClean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670385" y="2415692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6963913" y="3094233"/>
            <a:ext cx="4963926" cy="587059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1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Бекітілген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маршрутты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қатаң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сақтауға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міндетті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1400" b="1" kern="1200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670385" y="3094234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6963913" y="3775598"/>
            <a:ext cx="4963926" cy="587058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Салонда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балалардың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қол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жүгі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мен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жеке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заттарынан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басқа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артық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жүкті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тасымалдамауы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керек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14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6670385" y="3775599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6963913" y="4460042"/>
            <a:ext cx="4963926" cy="587058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Отырғызу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түсіру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сәттерін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қоса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алғанда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бар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кезде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автобустың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салонын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тастап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шықпауы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қажет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  <a:endParaRPr lang="ru-RU" sz="1400" b="1" kern="1200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670386" y="4456962"/>
            <a:ext cx="587058" cy="58705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7039339" y="5164809"/>
            <a:ext cx="4888500" cy="442471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Калоннадағы</a:t>
            </a:r>
            <a:r>
              <a:rPr lang="ru-RU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өзге</a:t>
            </a:r>
            <a:r>
              <a:rPr lang="ru-RU" sz="14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көлікті</a:t>
            </a:r>
            <a:r>
              <a:rPr lang="ru-RU" sz="1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басып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озуға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тыйым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салынады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</p:txBody>
      </p:sp>
      <p:sp>
        <p:nvSpPr>
          <p:cNvPr id="48" name="Овал 47"/>
          <p:cNvSpPr/>
          <p:nvPr/>
        </p:nvSpPr>
        <p:spPr>
          <a:xfrm>
            <a:off x="6670385" y="5138327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6963913" y="5816609"/>
            <a:ext cx="4963927" cy="846441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9" bIns="53340" numCol="1" spcCol="1270" anchor="ctr" anchorCtr="0">
            <a:noAutofit/>
          </a:bodyPr>
          <a:lstStyle/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dirty="0" smtClean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6670385" y="5816611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3" name="Рисунок 2" descr="Спидометр (низкая скорость) со сплошной заливкой">
            <a:extLst>
              <a:ext uri="{FF2B5EF4-FFF2-40B4-BE49-F238E27FC236}">
                <a16:creationId xmlns:a16="http://schemas.microsoft.com/office/drawing/2014/main" id="{9637CE74-8DEE-1423-4514-EADF5095A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23555" y="2413079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Ключ со сплошной заливкой">
            <a:extLst>
              <a:ext uri="{FF2B5EF4-FFF2-40B4-BE49-F238E27FC236}">
                <a16:creationId xmlns:a16="http://schemas.microsoft.com/office/drawing/2014/main" id="{C75E312E-87AA-DB0C-0636-92B7E4F71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727801" y="5873938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Автобус со сплошной заливкой">
            <a:extLst>
              <a:ext uri="{FF2B5EF4-FFF2-40B4-BE49-F238E27FC236}">
                <a16:creationId xmlns:a16="http://schemas.microsoft.com/office/drawing/2014/main" id="{73563629-D002-31FC-EE76-BA081145E5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735362" y="4514063"/>
            <a:ext cx="464078" cy="4640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Сумка со сплошной заливкой">
            <a:extLst>
              <a:ext uri="{FF2B5EF4-FFF2-40B4-BE49-F238E27FC236}">
                <a16:creationId xmlns:a16="http://schemas.microsoft.com/office/drawing/2014/main" id="{7E472984-81F7-517D-BA69-BE8695FF03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727801" y="3832708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Маршрут между двумя штырьками со сплошной заливкой">
            <a:extLst>
              <a:ext uri="{FF2B5EF4-FFF2-40B4-BE49-F238E27FC236}">
                <a16:creationId xmlns:a16="http://schemas.microsoft.com/office/drawing/2014/main" id="{6E1977F0-E979-2B7B-86BC-8397929231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728461" y="3152463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33DD30D-1ACE-58AD-CC8F-07AE438F380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644" t="18633" r="18394" b="18405"/>
          <a:stretch/>
        </p:blipFill>
        <p:spPr>
          <a:xfrm>
            <a:off x="6731903" y="5201382"/>
            <a:ext cx="464039" cy="464039"/>
          </a:xfrm>
          <a:prstGeom prst="ellipse">
            <a:avLst/>
          </a:prstGeom>
        </p:spPr>
      </p:pic>
      <p:cxnSp>
        <p:nvCxnSpPr>
          <p:cNvPr id="27" name="Соединительная линия уступом 26"/>
          <p:cNvCxnSpPr>
            <a:stCxn id="2" idx="1"/>
            <a:endCxn id="41" idx="2"/>
          </p:cNvCxnSpPr>
          <p:nvPr/>
        </p:nvCxnSpPr>
        <p:spPr>
          <a:xfrm rot="10800000" flipV="1">
            <a:off x="560597" y="1685126"/>
            <a:ext cx="131819" cy="4119449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2" idx="1"/>
            <a:endCxn id="38" idx="2"/>
          </p:cNvCxnSpPr>
          <p:nvPr/>
        </p:nvCxnSpPr>
        <p:spPr>
          <a:xfrm rot="10800000" flipV="1">
            <a:off x="560597" y="1685127"/>
            <a:ext cx="131819" cy="3180712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2" idx="1"/>
            <a:endCxn id="37" idx="2"/>
          </p:cNvCxnSpPr>
          <p:nvPr/>
        </p:nvCxnSpPr>
        <p:spPr>
          <a:xfrm rot="10800000" flipV="1">
            <a:off x="560597" y="1685126"/>
            <a:ext cx="131819" cy="2241975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2" idx="1"/>
            <a:endCxn id="35" idx="2"/>
          </p:cNvCxnSpPr>
          <p:nvPr/>
        </p:nvCxnSpPr>
        <p:spPr>
          <a:xfrm rot="10800000" flipV="1">
            <a:off x="560597" y="1685127"/>
            <a:ext cx="131819" cy="1303238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560596" y="2709221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60596" y="3647958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60596" y="4586695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60596" y="5525432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53760" y="2619033"/>
            <a:ext cx="4642941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kk-KZ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кемінде 25 жастағы</a:t>
            </a:r>
            <a:r>
              <a:rPr lang="kk-KZ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, тиісті санаттағы жүргізуші куәлігі және жүргізуші ретінде кемінде бес жыл жұмыс өтілі </a:t>
            </a:r>
            <a:r>
              <a:rPr lang="kk-KZ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бар тұлғаға;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415" y="1269628"/>
            <a:ext cx="4233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тасымалдауға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рұқсат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етіледі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49877" y="1451558"/>
            <a:ext cx="4233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Жүргізуші</a:t>
            </a:r>
            <a:r>
              <a:rPr lang="ru-RU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7" name="Соединительная линия уступом 56"/>
          <p:cNvCxnSpPr>
            <a:stCxn id="56" idx="1"/>
            <a:endCxn id="33" idx="2"/>
          </p:cNvCxnSpPr>
          <p:nvPr/>
        </p:nvCxnSpPr>
        <p:spPr>
          <a:xfrm rot="10800000" flipH="1" flipV="1">
            <a:off x="6549877" y="1682391"/>
            <a:ext cx="120508" cy="1026830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56" idx="1"/>
            <a:endCxn id="39" idx="2"/>
          </p:cNvCxnSpPr>
          <p:nvPr/>
        </p:nvCxnSpPr>
        <p:spPr>
          <a:xfrm rot="10800000" flipH="1" flipV="1">
            <a:off x="6549877" y="1682391"/>
            <a:ext cx="120508" cy="1705372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56" idx="1"/>
            <a:endCxn id="42" idx="2"/>
          </p:cNvCxnSpPr>
          <p:nvPr/>
        </p:nvCxnSpPr>
        <p:spPr>
          <a:xfrm rot="10800000" flipH="1" flipV="1">
            <a:off x="6549877" y="1682390"/>
            <a:ext cx="120508" cy="2386737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56" idx="1"/>
            <a:endCxn id="46" idx="2"/>
          </p:cNvCxnSpPr>
          <p:nvPr/>
        </p:nvCxnSpPr>
        <p:spPr>
          <a:xfrm rot="10800000" flipH="1" flipV="1">
            <a:off x="6549876" y="1682391"/>
            <a:ext cx="120509" cy="3068100"/>
          </a:xfrm>
          <a:prstGeom prst="bentConnector3">
            <a:avLst>
              <a:gd name="adj1" fmla="val -189695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56" idx="1"/>
            <a:endCxn id="48" idx="2"/>
          </p:cNvCxnSpPr>
          <p:nvPr/>
        </p:nvCxnSpPr>
        <p:spPr>
          <a:xfrm rot="10800000" flipH="1" flipV="1">
            <a:off x="6549877" y="1682390"/>
            <a:ext cx="120508" cy="3749465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56" idx="1"/>
            <a:endCxn id="50" idx="2"/>
          </p:cNvCxnSpPr>
          <p:nvPr/>
        </p:nvCxnSpPr>
        <p:spPr>
          <a:xfrm rot="10800000" flipH="1" flipV="1">
            <a:off x="6549877" y="1682390"/>
            <a:ext cx="120508" cy="4427749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1253760" y="4496506"/>
            <a:ext cx="4704080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соңғы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жыл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ішінде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еңбек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тәртібін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Жол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қозғалысы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ережелерін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өрескел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бұзбаған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жүргізушіге; 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4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261838" y="5339427"/>
            <a:ext cx="4704080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сыйымдылығы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41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орыннан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асатын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автобустармен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сондай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ақ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кез-келген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қалааралық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тасымалдауға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автобустарда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кемінде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бес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жыл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жұмыс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өтілі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бар </a:t>
            </a:r>
            <a:r>
              <a:rPr lang="ru-RU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жүргізушілерге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.</a:t>
            </a:r>
          </a:p>
          <a:p>
            <a:pPr algn="just"/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58738" y="3571098"/>
            <a:ext cx="470408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автобус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жүргізушісі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ретінде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соңғы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үш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жылдан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кем </a:t>
            </a:r>
            <a:r>
              <a:rPr lang="ru-RU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емес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үздіксіз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жұмыс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өтілі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бар </a:t>
            </a:r>
            <a:r>
              <a:rPr lang="ru-RU" sz="14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тұлғаға</a:t>
            </a:r>
            <a:r>
              <a:rPr lang="ru-RU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14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398341" y="5843411"/>
            <a:ext cx="4529498" cy="6206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Автобустың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өздігінен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қозғалуы</a:t>
            </a:r>
            <a:r>
              <a:rPr lang="kk-KZ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ның</a:t>
            </a:r>
            <a:r>
              <a:rPr lang="en-US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немесе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басқа адамның көлікті </a:t>
            </a:r>
            <a:r>
              <a:rPr lang="en-US" altLang="en-US" sz="14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пайдалан</a:t>
            </a:r>
            <a:r>
              <a:rPr lang="kk-KZ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уының алдын алмай</a:t>
            </a:r>
            <a:r>
              <a:rPr lang="en-US" altLang="en-US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өз </a:t>
            </a:r>
            <a:r>
              <a:rPr lang="en-US" altLang="en-US" sz="1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орнын</a:t>
            </a:r>
            <a:r>
              <a:rPr lang="en-US" altLang="en-US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kk-KZ" altLang="en-US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тастамауы </a:t>
            </a:r>
            <a:r>
              <a:rPr lang="en-US" altLang="en-US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немесе</a:t>
            </a:r>
            <a:r>
              <a:rPr lang="en-US" altLang="en-US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автобустан</a:t>
            </a:r>
            <a:r>
              <a:rPr lang="en-US" altLang="en-US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4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шықпа</a:t>
            </a:r>
            <a:r>
              <a:rPr lang="kk-KZ" altLang="en-US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уы тиіс.</a:t>
            </a:r>
            <a:r>
              <a:rPr lang="en-US" altLang="en-US" sz="14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en-US" sz="14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8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5242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БАЛАЛАРДЫ ТАСЫМАЛДАУ ТӘРТІБІ </a:t>
            </a:r>
            <a:endParaRPr lang="ru-RU" altLang="ru-RU" sz="32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8541" y="2369754"/>
            <a:ext cx="2213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Сапардың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ұзақтығы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сағаттан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аспауы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6997" y="2369754"/>
            <a:ext cx="3018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Тасымалданатын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балалардың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жасы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жеті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жастан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кем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болмауы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83729" y="2369754"/>
            <a:ext cx="260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Автобустарда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алдыңғы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артқы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жағында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16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</a:t>
            </a:r>
            <a:r>
              <a:rPr lang="ru-RU" sz="16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белгісі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орнатылуы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керек</a:t>
            </a:r>
            <a:endParaRPr lang="ru-RU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4854" y="4640165"/>
            <a:ext cx="3780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жасқа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дейінгі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балалар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тек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арнайы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ұстау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құрылғылары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немесе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баланы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қауіпсіздік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белдіктерімен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бекітуге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мүмкіндік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беретін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басқа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құралдар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пайдаланыла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отырып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тасымалдануы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86997" y="4763275"/>
            <a:ext cx="31477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Жолаушылардың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жалпы</a:t>
            </a:r>
            <a:r>
              <a:rPr lang="ru-RU" sz="1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саны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отыруға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арналған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орындар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санынан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аспаууы</a:t>
            </a:r>
            <a:r>
              <a:rPr lang="ru-RU" sz="16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тиіс</a:t>
            </a:r>
            <a:endParaRPr lang="ru-RU" sz="1600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80955" y="4640165"/>
            <a:ext cx="3591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отырғызу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түсіру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орындарын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білім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ұйымы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жергілікті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билікпен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бірлесіп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айқындайды</a:t>
            </a:r>
            <a:endParaRPr lang="ru-RU" sz="16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EE7364-D2FB-DE7A-61F4-CC24B157B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5" b="92358" l="10000" r="90000">
                        <a14:foregroundMark x1="37805" y1="14623" x2="37805" y2="14623"/>
                        <a14:foregroundMark x1="21098" y1="51226" x2="21098" y2="51226"/>
                        <a14:foregroundMark x1="36707" y1="5755" x2="36707" y2="5755"/>
                        <a14:foregroundMark x1="77439" y1="92358" x2="77439" y2="92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6" y="3710832"/>
            <a:ext cx="659943" cy="8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Часы со сплошной заливкой">
            <a:extLst>
              <a:ext uri="{FF2B5EF4-FFF2-40B4-BE49-F238E27FC236}">
                <a16:creationId xmlns:a16="http://schemas.microsoft.com/office/drawing/2014/main" id="{E796D3E4-11F0-266F-32DA-AF8594FA3D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2881" y="1441904"/>
            <a:ext cx="914400" cy="914400"/>
          </a:xfrm>
          <a:prstGeom prst="rect">
            <a:avLst/>
          </a:prstGeom>
        </p:spPr>
      </p:pic>
      <p:pic>
        <p:nvPicPr>
          <p:cNvPr id="17" name="Рисунок 16" descr="Дети со сплошной заливкой">
            <a:extLst>
              <a:ext uri="{FF2B5EF4-FFF2-40B4-BE49-F238E27FC236}">
                <a16:creationId xmlns:a16="http://schemas.microsoft.com/office/drawing/2014/main" id="{E6C78509-3833-5070-1B97-02827CEA5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798" y="1513679"/>
            <a:ext cx="914400" cy="9144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92639B6-4364-3028-FD1C-5E1F790F60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6794" y="1765342"/>
            <a:ext cx="1343422" cy="556261"/>
          </a:xfrm>
          <a:prstGeom prst="rect">
            <a:avLst/>
          </a:prstGeom>
        </p:spPr>
      </p:pic>
      <p:pic>
        <p:nvPicPr>
          <p:cNvPr id="22" name="Рисунок 21" descr="Автобус со сплошной заливкой">
            <a:extLst>
              <a:ext uri="{FF2B5EF4-FFF2-40B4-BE49-F238E27FC236}">
                <a16:creationId xmlns:a16="http://schemas.microsoft.com/office/drawing/2014/main" id="{8C0986C6-5271-D9E8-F1FB-5836A30A47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19561" y="3710832"/>
            <a:ext cx="914400" cy="91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A3C2C08-3DB8-3656-531E-7582ACBE1C1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7" b="99219" l="10000" r="90000">
                        <a14:foregroundMark x1="49111" y1="10547" x2="49111" y2="31055"/>
                        <a14:foregroundMark x1="45444" y1="36328" x2="41333" y2="38281"/>
                        <a14:foregroundMark x1="46000" y1="32813" x2="46111" y2="42773"/>
                        <a14:foregroundMark x1="45667" y1="5664" x2="53667" y2="7422"/>
                        <a14:foregroundMark x1="53667" y1="7422" x2="60222" y2="6250"/>
                        <a14:foregroundMark x1="60222" y1="6250" x2="60444" y2="6250"/>
                        <a14:foregroundMark x1="49667" y1="977" x2="49667" y2="977"/>
                        <a14:foregroundMark x1="39444" y1="91992" x2="58778" y2="92383"/>
                        <a14:foregroundMark x1="58778" y1="92383" x2="62000" y2="91406"/>
                        <a14:foregroundMark x1="57222" y1="98828" x2="57222" y2="98828"/>
                        <a14:foregroundMark x1="42556" y1="99219" x2="42556" y2="99219"/>
                        <a14:backgroundMark x1="58444" y1="13281" x2="57667" y2="19727"/>
                        <a14:backgroundMark x1="52222" y1="74219" x2="52222" y2="74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302" y="3657250"/>
            <a:ext cx="1668349" cy="94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8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1" y="1734532"/>
            <a:ext cx="7305772" cy="4204355"/>
            <a:chOff x="1" y="1734532"/>
            <a:chExt cx="7305772" cy="4204355"/>
          </a:xfr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Прямоугольник 16"/>
            <p:cNvSpPr/>
            <p:nvPr/>
          </p:nvSpPr>
          <p:spPr>
            <a:xfrm>
              <a:off x="1" y="1734532"/>
              <a:ext cx="2061712" cy="42043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задержка 15"/>
            <p:cNvSpPr/>
            <p:nvPr/>
          </p:nvSpPr>
          <p:spPr>
            <a:xfrm>
              <a:off x="2061712" y="1734532"/>
              <a:ext cx="5244061" cy="420435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5242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kk-KZ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ҰЙЫМДАСТЫРУ ІС-ШАРАЛАРЫ</a:t>
            </a:r>
            <a:endParaRPr lang="en-US" sz="32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05213" y="2386985"/>
            <a:ext cx="4063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Автобустың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жарамдылығы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үшін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99288" y="4497999"/>
            <a:ext cx="3352522" cy="860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қызмет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көрсетушінің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автобусына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қызмет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жеткізушісі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жауапты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10881" y="3328298"/>
            <a:ext cx="3275116" cy="860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мектеп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автобусына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білім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sz="1600" dirty="0" err="1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ұйымының</a:t>
            </a:r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басшысы</a:t>
            </a:r>
            <a:r>
              <a:rPr lang="ru-RU" sz="16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жауапты</a:t>
            </a:r>
            <a:endParaRPr lang="ru-RU" sz="1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3067" y="1831022"/>
            <a:ext cx="5692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Қызмет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ұсынушыға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қойылатын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талаптар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туралы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шешімді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құжаттау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еріп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жүретін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адамдарды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айқындау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нұсқама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жүргізу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басқа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да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ұйымдастырушылық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іс-шараларды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қоса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алғанда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қауіпсіз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тасымалдауды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ұйымдастыруға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жауапкершілік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білім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ұйымының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басшысына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жүктеледі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3067" y="4189668"/>
            <a:ext cx="5692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Іс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-шара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өткізілетін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жерге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дейін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және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кері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қайту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жолында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сондай-ақ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болу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орнында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балалардың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қауіпсіздігі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үшін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жауапкершілік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білім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беру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ұйымы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басшысының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бұйрығымен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бекітілген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жетекші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тұлғаларға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жүктеледі</a:t>
            </a:r>
            <a:endParaRPr lang="ru-RU" b="1" dirty="0">
              <a:solidFill>
                <a:srgbClr val="2A339C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1" name="Соединительная линия уступом 20"/>
          <p:cNvCxnSpPr>
            <a:stCxn id="10" idx="1"/>
            <a:endCxn id="13" idx="1"/>
          </p:cNvCxnSpPr>
          <p:nvPr/>
        </p:nvCxnSpPr>
        <p:spPr>
          <a:xfrm rot="10800000" flipH="1" flipV="1">
            <a:off x="7905213" y="2571651"/>
            <a:ext cx="405668" cy="1186980"/>
          </a:xfrm>
          <a:prstGeom prst="bentConnector3">
            <a:avLst>
              <a:gd name="adj1" fmla="val -56351"/>
            </a:avLst>
          </a:prstGeom>
          <a:ln w="19050">
            <a:solidFill>
              <a:srgbClr val="D49A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0" idx="1"/>
            <a:endCxn id="12" idx="1"/>
          </p:cNvCxnSpPr>
          <p:nvPr/>
        </p:nvCxnSpPr>
        <p:spPr>
          <a:xfrm rot="10800000" flipH="1" flipV="1">
            <a:off x="7905212" y="2571650"/>
            <a:ext cx="394075" cy="2356681"/>
          </a:xfrm>
          <a:prstGeom prst="bentConnector3">
            <a:avLst>
              <a:gd name="adj1" fmla="val -58009"/>
            </a:avLst>
          </a:prstGeom>
          <a:ln w="19050">
            <a:solidFill>
              <a:srgbClr val="D49A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499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538</Words>
  <Application>Microsoft Office PowerPoint</Application>
  <PresentationFormat>Широкоэкранный</PresentationFormat>
  <Paragraphs>62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59</cp:revision>
  <cp:lastPrinted>2024-04-19T11:48:41Z</cp:lastPrinted>
  <dcterms:created xsi:type="dcterms:W3CDTF">2024-02-21T04:10:18Z</dcterms:created>
  <dcterms:modified xsi:type="dcterms:W3CDTF">2024-10-14T03:46:59Z</dcterms:modified>
</cp:coreProperties>
</file>